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75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3126" orient="horz"/>
        <p:guide pos="2141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17575" y="744538"/>
            <a:ext cx="4964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i-FI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:notes"/>
          <p:cNvSpPr/>
          <p:nvPr>
            <p:ph idx="2" type="sldImg"/>
          </p:nvPr>
        </p:nvSpPr>
        <p:spPr>
          <a:xfrm>
            <a:off x="917575" y="744538"/>
            <a:ext cx="4964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4" name="Google Shape;104;p1:notes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:notes"/>
          <p:cNvSpPr txBox="1"/>
          <p:nvPr>
            <p:ph idx="12" type="sldNum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fi-FI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:notes"/>
          <p:cNvSpPr/>
          <p:nvPr>
            <p:ph idx="2" type="sldImg"/>
          </p:nvPr>
        </p:nvSpPr>
        <p:spPr>
          <a:xfrm>
            <a:off x="917575" y="744538"/>
            <a:ext cx="4964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14" name="Google Shape;114;p2:notes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:notes"/>
          <p:cNvSpPr txBox="1"/>
          <p:nvPr>
            <p:ph idx="12" type="sldNum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fi-FI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:notes"/>
          <p:cNvSpPr/>
          <p:nvPr>
            <p:ph idx="2" type="sldImg"/>
          </p:nvPr>
        </p:nvSpPr>
        <p:spPr>
          <a:xfrm>
            <a:off x="917575" y="744538"/>
            <a:ext cx="4964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31" name="Google Shape;131;p3:notes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/>
          </a:p>
        </p:txBody>
      </p:sp>
      <p:sp>
        <p:nvSpPr>
          <p:cNvPr id="132" name="Google Shape;132;p3:notes"/>
          <p:cNvSpPr txBox="1"/>
          <p:nvPr>
            <p:ph idx="12" type="sldNum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fi-FI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4:notes"/>
          <p:cNvSpPr/>
          <p:nvPr>
            <p:ph idx="2" type="sldImg"/>
          </p:nvPr>
        </p:nvSpPr>
        <p:spPr>
          <a:xfrm>
            <a:off x="917575" y="744538"/>
            <a:ext cx="4964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92" name="Google Shape;192;p4:notes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4:notes"/>
          <p:cNvSpPr txBox="1"/>
          <p:nvPr>
            <p:ph idx="12" type="sldNum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fi-FI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5:notes"/>
          <p:cNvSpPr/>
          <p:nvPr>
            <p:ph idx="2" type="sldImg"/>
          </p:nvPr>
        </p:nvSpPr>
        <p:spPr>
          <a:xfrm>
            <a:off x="917575" y="744538"/>
            <a:ext cx="4964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23" name="Google Shape;223;p5:notes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5:notes"/>
          <p:cNvSpPr txBox="1"/>
          <p:nvPr>
            <p:ph idx="12" type="sldNum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fi-FI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6:notes"/>
          <p:cNvSpPr/>
          <p:nvPr>
            <p:ph idx="2" type="sldImg"/>
          </p:nvPr>
        </p:nvSpPr>
        <p:spPr>
          <a:xfrm>
            <a:off x="917575" y="744538"/>
            <a:ext cx="4964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49" name="Google Shape;249;p6:notes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6:notes"/>
          <p:cNvSpPr txBox="1"/>
          <p:nvPr>
            <p:ph idx="12" type="sldNum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fi-FI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7:notes"/>
          <p:cNvSpPr/>
          <p:nvPr>
            <p:ph idx="2" type="sldImg"/>
          </p:nvPr>
        </p:nvSpPr>
        <p:spPr>
          <a:xfrm>
            <a:off x="917575" y="744538"/>
            <a:ext cx="4964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91" name="Google Shape;291;p7:notes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7:notes"/>
          <p:cNvSpPr txBox="1"/>
          <p:nvPr>
            <p:ph idx="12" type="sldNum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fi-FI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8:notes"/>
          <p:cNvSpPr/>
          <p:nvPr>
            <p:ph idx="2" type="sldImg"/>
          </p:nvPr>
        </p:nvSpPr>
        <p:spPr>
          <a:xfrm>
            <a:off x="917575" y="744538"/>
            <a:ext cx="4964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12" name="Google Shape;312;p8:notes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8:notes"/>
          <p:cNvSpPr txBox="1"/>
          <p:nvPr>
            <p:ph idx="12" type="sldNum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fi-FI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2_Title and Content">
  <p:cSld name="2_Title and Content">
    <p:bg>
      <p:bgPr>
        <a:solidFill>
          <a:schemeClr val="lt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2"/>
          <p:cNvPicPr preferRelativeResize="0"/>
          <p:nvPr/>
        </p:nvPicPr>
        <p:blipFill rotWithShape="1">
          <a:blip r:embed="rId2">
            <a:alphaModFix/>
          </a:blip>
          <a:srcRect b="1700" l="0" r="0" t="14410"/>
          <a:stretch/>
        </p:blipFill>
        <p:spPr>
          <a:xfrm>
            <a:off x="0" y="1104900"/>
            <a:ext cx="9144000" cy="57531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 CE-EN-quadri.eps" id="16" name="Google Shape;16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06001" y="332656"/>
            <a:ext cx="1584325" cy="1100138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2"/>
          <p:cNvSpPr/>
          <p:nvPr/>
        </p:nvSpPr>
        <p:spPr>
          <a:xfrm>
            <a:off x="4230001" y="6669360"/>
            <a:ext cx="684213" cy="215900"/>
          </a:xfrm>
          <a:prstGeom prst="rect">
            <a:avLst/>
          </a:prstGeom>
          <a:solidFill>
            <a:srgbClr val="133176"/>
          </a:solidFill>
          <a:ln cap="flat" cmpd="sng" w="9525">
            <a:solidFill>
              <a:srgbClr val="133176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35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" name="Google Shape;18;p2"/>
          <p:cNvSpPr txBox="1"/>
          <p:nvPr>
            <p:ph type="title"/>
          </p:nvPr>
        </p:nvSpPr>
        <p:spPr>
          <a:xfrm>
            <a:off x="457306" y="2708920"/>
            <a:ext cx="3682646" cy="2880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9" name="Google Shape;19;p2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20" name="Google Shape;20;p2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i-FI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7_Title Slide">
  <p:cSld name="7_Title Slide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8_Title Slide">
  <p:cSld name="8_Title Slide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9_Title Slide">
  <p:cSld name="9_Title Slid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0_Title Slide">
  <p:cSld name="10_Title Slide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1_Title Slide" showMasterSp="0">
  <p:cSld name="11_Title Slide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47059" y="6124448"/>
            <a:ext cx="1946977" cy="510806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5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65" name="Google Shape;65;p15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i-FI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2_Title Slide" showMasterSp="0">
  <p:cSld name="12_Title Slide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47059" y="6124448"/>
            <a:ext cx="1946977" cy="510806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6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69" name="Google Shape;69;p16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i-FI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3_Title Slide" showMasterSp="0">
  <p:cSld name="13_Title Slide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47059" y="6124448"/>
            <a:ext cx="1946977" cy="510806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7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73" name="Google Shape;73;p17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i-FI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4_Title Slide" showMasterSp="0">
  <p:cSld name="14_Title Slide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47059" y="6124448"/>
            <a:ext cx="1946977" cy="510806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8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77" name="Google Shape;77;p18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i-FI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5_Title Slide" showMasterSp="0">
  <p:cSld name="15_Title Slide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47059" y="6124448"/>
            <a:ext cx="1946977" cy="510806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9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81" name="Google Shape;81;p19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i-FI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6_Title Slide" showMasterSp="0">
  <p:cSld name="16_Title Slide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47059" y="6124448"/>
            <a:ext cx="1946977" cy="510806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20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85" name="Google Shape;85;p20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i-FI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>
  <p:cSld name="Title and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idx="11" type="ftr"/>
          </p:nvPr>
        </p:nvSpPr>
        <p:spPr>
          <a:xfrm>
            <a:off x="3124200" y="6337126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7600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23" name="Google Shape;23;p3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24" name="Google Shape;24;p3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i-FI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7_Title Slide" showMasterSp="0">
  <p:cSld name="17_Title Slide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47059" y="6124448"/>
            <a:ext cx="1946977" cy="510806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21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89" name="Google Shape;89;p21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i-FI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8_Title Slide" showMasterSp="0">
  <p:cSld name="18_Title Slide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47059" y="6124448"/>
            <a:ext cx="1946977" cy="510806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2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93" name="Google Shape;93;p22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i-FI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9_Title Slide">
  <p:cSld name="19_Title Slide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20_Title Slide">
  <p:cSld name="20_Title Slide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21_Title Slide">
  <p:cSld name="21_Title Slide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">
  <p:cSld name="Custom Layou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Title and Content">
  <p:cSld name="1_Title and Conten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re et sous-titre" type="tx">
  <p:cSld name="TITLE_AND_BOD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8"/>
          <p:cNvSpPr txBox="1"/>
          <p:nvPr>
            <p:ph type="title"/>
          </p:nvPr>
        </p:nvSpPr>
        <p:spPr>
          <a:xfrm>
            <a:off x="892970" y="1151932"/>
            <a:ext cx="7358063" cy="2321719"/>
          </a:xfrm>
          <a:prstGeom prst="rect">
            <a:avLst/>
          </a:prstGeom>
          <a:noFill/>
          <a:ln>
            <a:noFill/>
          </a:ln>
        </p:spPr>
        <p:txBody>
          <a:bodyPr anchorCtr="0" anchor="b" bIns="32125" lIns="64275" spcFirstLastPara="1" rIns="64275" wrap="square" tIns="321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01" name="Google Shape;101;p28"/>
          <p:cNvSpPr txBox="1"/>
          <p:nvPr>
            <p:ph idx="1" type="body"/>
          </p:nvPr>
        </p:nvSpPr>
        <p:spPr>
          <a:xfrm>
            <a:off x="892970" y="3536156"/>
            <a:ext cx="7358063" cy="794742"/>
          </a:xfrm>
          <a:prstGeom prst="rect">
            <a:avLst/>
          </a:prstGeom>
          <a:noFill/>
          <a:ln>
            <a:noFill/>
          </a:ln>
        </p:spPr>
        <p:txBody>
          <a:bodyPr anchorCtr="0" anchor="t" bIns="32125" lIns="64275" spcFirstLastPara="1" rIns="64275" wrap="square" tIns="32125"/>
          <a:lstStyle>
            <a:lvl1pPr indent="-228600" lvl="0" marL="45720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50"/>
              <a:buFont typeface="Verdana"/>
              <a:buNone/>
              <a:defRPr b="0" i="1" sz="16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marR="0" rtl="0" algn="ctr">
              <a:spcBef>
                <a:spcPts val="0"/>
              </a:spcBef>
              <a:spcAft>
                <a:spcPts val="0"/>
              </a:spcAft>
              <a:buClr>
                <a:srgbClr val="009FBA"/>
              </a:buClr>
              <a:buSzPts val="1650"/>
              <a:buFont typeface="Verdana"/>
              <a:buNone/>
              <a:defRPr b="1" i="0" sz="16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228600" lvl="2" marL="1371600" marR="0" rtl="0" algn="ctr">
              <a:spcBef>
                <a:spcPts val="0"/>
              </a:spcBef>
              <a:spcAft>
                <a:spcPts val="0"/>
              </a:spcAft>
              <a:buClr>
                <a:srgbClr val="0F5494"/>
              </a:buClr>
              <a:buSzPts val="1650"/>
              <a:buFont typeface="Verdana"/>
              <a:buNone/>
              <a:defRPr b="0" i="0" sz="16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228600" lvl="3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50"/>
              <a:buFont typeface="Arial"/>
              <a:buNone/>
              <a:defRPr b="0" i="0" sz="16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50"/>
              <a:buFont typeface="Arial"/>
              <a:buNone/>
              <a:defRPr b="0" i="0" sz="16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Verdana"/>
              <a:buNone/>
              <a:defRPr b="0" i="1" sz="18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ctr">
              <a:spcBef>
                <a:spcPts val="300"/>
              </a:spcBef>
              <a:spcAft>
                <a:spcPts val="0"/>
              </a:spcAft>
              <a:buClr>
                <a:srgbClr val="009FBA"/>
              </a:buClr>
              <a:buSzPts val="1500"/>
              <a:buFont typeface="Verdana"/>
              <a:buNone/>
              <a:defRPr b="1" i="0" sz="15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ctr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Font typeface="Verdana"/>
              <a:buNone/>
              <a:defRPr b="0" i="0" sz="105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Title Slide" showMasterSp="0">
  <p:cSld name="1_Title Slide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48265" y="6125866"/>
            <a:ext cx="1947315" cy="510924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5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31" name="Google Shape;31;p5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i-FI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5"/>
          <p:cNvSpPr txBox="1"/>
          <p:nvPr/>
        </p:nvSpPr>
        <p:spPr>
          <a:xfrm>
            <a:off x="376008" y="6138403"/>
            <a:ext cx="3024336" cy="2539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1050">
                <a:solidFill>
                  <a:srgbClr val="C74B5D"/>
                </a:solidFill>
                <a:latin typeface="Arial"/>
                <a:ea typeface="Arial"/>
                <a:cs typeface="Arial"/>
                <a:sym typeface="Arial"/>
              </a:rPr>
              <a:t>#EUTrade</a:t>
            </a:r>
            <a:endParaRPr b="1" sz="1050">
              <a:solidFill>
                <a:srgbClr val="C74B5D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2_Title Slide" showMasterSp="0">
  <p:cSld name="2_Title Slid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Google Shape;34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48265" y="6125866"/>
            <a:ext cx="1947315" cy="510924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6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36" name="Google Shape;36;p6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i-FI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6"/>
          <p:cNvSpPr txBox="1"/>
          <p:nvPr/>
        </p:nvSpPr>
        <p:spPr>
          <a:xfrm>
            <a:off x="376008" y="6138403"/>
            <a:ext cx="3024336" cy="2539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1050">
                <a:solidFill>
                  <a:srgbClr val="4FC4CC"/>
                </a:solidFill>
                <a:latin typeface="Arial"/>
                <a:ea typeface="Arial"/>
                <a:cs typeface="Arial"/>
                <a:sym typeface="Arial"/>
              </a:rPr>
              <a:t>#EUJustice</a:t>
            </a:r>
            <a:endParaRPr b="1" sz="1050">
              <a:solidFill>
                <a:srgbClr val="4FC4C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3_Title Slide" showMasterSp="0">
  <p:cSld name="3_Title Slide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oogle Shape;39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48265" y="6125866"/>
            <a:ext cx="1947315" cy="510924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7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41" name="Google Shape;41;p7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i-FI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7"/>
          <p:cNvSpPr txBox="1"/>
          <p:nvPr/>
        </p:nvSpPr>
        <p:spPr>
          <a:xfrm>
            <a:off x="376008" y="6138403"/>
            <a:ext cx="3024336" cy="2539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1050">
                <a:solidFill>
                  <a:srgbClr val="4FC4CC"/>
                </a:solidFill>
                <a:latin typeface="Arial"/>
                <a:ea typeface="Arial"/>
                <a:cs typeface="Arial"/>
                <a:sym typeface="Arial"/>
              </a:rPr>
              <a:t>#EUJustice</a:t>
            </a:r>
            <a:endParaRPr b="1" sz="1050">
              <a:solidFill>
                <a:srgbClr val="4FC4C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4_Title Slide" showMasterSp="0">
  <p:cSld name="4_Title Slide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oogle Shape;44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48265" y="6125866"/>
            <a:ext cx="1947315" cy="510924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8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46" name="Google Shape;46;p8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i-FI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8"/>
          <p:cNvSpPr txBox="1"/>
          <p:nvPr/>
        </p:nvSpPr>
        <p:spPr>
          <a:xfrm>
            <a:off x="376008" y="6138403"/>
            <a:ext cx="3024336" cy="2539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1050">
                <a:solidFill>
                  <a:srgbClr val="4FC4CC"/>
                </a:solidFill>
                <a:latin typeface="Arial"/>
                <a:ea typeface="Arial"/>
                <a:cs typeface="Arial"/>
                <a:sym typeface="Arial"/>
              </a:rPr>
              <a:t>#EUJustice</a:t>
            </a:r>
            <a:endParaRPr b="1" sz="1050">
              <a:solidFill>
                <a:srgbClr val="4FC4C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5_Title Slide" showMasterSp="0">
  <p:cSld name="5_Title Slide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49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48265" y="6125866"/>
            <a:ext cx="1947315" cy="510924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9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51" name="Google Shape;51;p9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i-FI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9"/>
          <p:cNvSpPr txBox="1"/>
          <p:nvPr/>
        </p:nvSpPr>
        <p:spPr>
          <a:xfrm>
            <a:off x="376008" y="6138403"/>
            <a:ext cx="3024336" cy="2539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1050">
                <a:solidFill>
                  <a:srgbClr val="4FC4CC"/>
                </a:solidFill>
                <a:latin typeface="Arial"/>
                <a:ea typeface="Arial"/>
                <a:cs typeface="Arial"/>
                <a:sym typeface="Arial"/>
              </a:rPr>
              <a:t>#EUJustice</a:t>
            </a:r>
            <a:endParaRPr b="1" sz="1050">
              <a:solidFill>
                <a:srgbClr val="4FC4C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6_Title Slide" showMasterSp="0">
  <p:cSld name="6_Title Slide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48265" y="6125866"/>
            <a:ext cx="1947315" cy="51092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0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56" name="Google Shape;56;p10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i-FI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0"/>
          <p:cNvSpPr txBox="1"/>
          <p:nvPr/>
        </p:nvSpPr>
        <p:spPr>
          <a:xfrm>
            <a:off x="376008" y="6138403"/>
            <a:ext cx="3024336" cy="2539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1050">
                <a:solidFill>
                  <a:srgbClr val="4FC4CC"/>
                </a:solidFill>
                <a:latin typeface="Arial"/>
                <a:ea typeface="Arial"/>
                <a:cs typeface="Arial"/>
                <a:sym typeface="Arial"/>
              </a:rPr>
              <a:t>#EUJustice</a:t>
            </a:r>
            <a:endParaRPr b="1" sz="1050">
              <a:solidFill>
                <a:srgbClr val="4FC4C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1.xml"/><Relationship Id="rId21" Type="http://schemas.openxmlformats.org/officeDocument/2006/relationships/slideLayout" Target="../slideLayouts/slideLayout20.xml"/><Relationship Id="rId24" Type="http://schemas.openxmlformats.org/officeDocument/2006/relationships/slideLayout" Target="../slideLayouts/slideLayout23.xml"/><Relationship Id="rId23" Type="http://schemas.openxmlformats.org/officeDocument/2006/relationships/slideLayout" Target="../slideLayouts/slideLayout22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26" Type="http://schemas.openxmlformats.org/officeDocument/2006/relationships/slideLayout" Target="../slideLayouts/slideLayout25.xml"/><Relationship Id="rId25" Type="http://schemas.openxmlformats.org/officeDocument/2006/relationships/slideLayout" Target="../slideLayouts/slideLayout24.xml"/><Relationship Id="rId28" Type="http://schemas.openxmlformats.org/officeDocument/2006/relationships/slideLayout" Target="../slideLayouts/slideLayout27.xml"/><Relationship Id="rId27" Type="http://schemas.openxmlformats.org/officeDocument/2006/relationships/slideLayout" Target="../slideLayouts/slideLayout26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29" Type="http://schemas.openxmlformats.org/officeDocument/2006/relationships/theme" Target="../theme/theme1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6948265" y="6125866"/>
            <a:ext cx="1947315" cy="51092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 txBox="1"/>
          <p:nvPr/>
        </p:nvSpPr>
        <p:spPr>
          <a:xfrm>
            <a:off x="543523" y="6467128"/>
            <a:ext cx="2092239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 u="none" cap="none" strike="noStrike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12" name="Google Shape;12;p1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i-FI" sz="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1"/>
          <p:cNvSpPr txBox="1"/>
          <p:nvPr/>
        </p:nvSpPr>
        <p:spPr>
          <a:xfrm>
            <a:off x="376008" y="6138403"/>
            <a:ext cx="3024336" cy="2539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1050" u="none" cap="none" strike="noStrike">
                <a:solidFill>
                  <a:srgbClr val="8CBCCC"/>
                </a:solidFill>
                <a:latin typeface="Arial"/>
                <a:ea typeface="Arial"/>
                <a:cs typeface="Arial"/>
                <a:sym typeface="Arial"/>
              </a:rPr>
              <a:t>#DeepeningEMU</a:t>
            </a:r>
            <a:endParaRPr b="1" sz="1050">
              <a:solidFill>
                <a:srgbClr val="8CBCC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  <p:sldLayoutId id="2147483669" r:id="rId23"/>
    <p:sldLayoutId id="2147483670" r:id="rId24"/>
    <p:sldLayoutId id="2147483671" r:id="rId25"/>
    <p:sldLayoutId id="2147483672" r:id="rId26"/>
    <p:sldLayoutId id="2147483673" r:id="rId27"/>
    <p:sldLayoutId id="2147483674" r:id="rId2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3.png"/><Relationship Id="rId4" Type="http://schemas.openxmlformats.org/officeDocument/2006/relationships/image" Target="../media/image12.png"/><Relationship Id="rId5" Type="http://schemas.openxmlformats.org/officeDocument/2006/relationships/image" Target="../media/image15.png"/><Relationship Id="rId6" Type="http://schemas.openxmlformats.org/officeDocument/2006/relationships/image" Target="../media/image21.png"/><Relationship Id="rId7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8.png"/><Relationship Id="rId4" Type="http://schemas.openxmlformats.org/officeDocument/2006/relationships/image" Target="../media/image5.png"/><Relationship Id="rId9" Type="http://schemas.openxmlformats.org/officeDocument/2006/relationships/image" Target="../media/image17.png"/><Relationship Id="rId5" Type="http://schemas.openxmlformats.org/officeDocument/2006/relationships/image" Target="../media/image24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6.png"/><Relationship Id="rId4" Type="http://schemas.openxmlformats.org/officeDocument/2006/relationships/image" Target="../media/image19.png"/><Relationship Id="rId9" Type="http://schemas.openxmlformats.org/officeDocument/2006/relationships/image" Target="../media/image8.png"/><Relationship Id="rId5" Type="http://schemas.openxmlformats.org/officeDocument/2006/relationships/image" Target="../media/image11.png"/><Relationship Id="rId6" Type="http://schemas.openxmlformats.org/officeDocument/2006/relationships/image" Target="../media/image14.png"/><Relationship Id="rId7" Type="http://schemas.openxmlformats.org/officeDocument/2006/relationships/image" Target="../media/image25.png"/><Relationship Id="rId8" Type="http://schemas.openxmlformats.org/officeDocument/2006/relationships/image" Target="../media/image4.png"/><Relationship Id="rId10" Type="http://schemas.openxmlformats.org/officeDocument/2006/relationships/image" Target="../media/image2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0.png"/><Relationship Id="rId4" Type="http://schemas.openxmlformats.org/officeDocument/2006/relationships/image" Target="../media/image2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7.png"/><Relationship Id="rId4" Type="http://schemas.openxmlformats.org/officeDocument/2006/relationships/image" Target="../media/image20.png"/><Relationship Id="rId5" Type="http://schemas.openxmlformats.org/officeDocument/2006/relationships/image" Target="../media/image31.png"/><Relationship Id="rId6" Type="http://schemas.openxmlformats.org/officeDocument/2006/relationships/image" Target="../media/image2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9"/>
          <p:cNvSpPr/>
          <p:nvPr/>
        </p:nvSpPr>
        <p:spPr>
          <a:xfrm>
            <a:off x="1143000" y="4671138"/>
            <a:ext cx="1808820" cy="27003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3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29"/>
          <p:cNvSpPr/>
          <p:nvPr/>
        </p:nvSpPr>
        <p:spPr>
          <a:xfrm>
            <a:off x="1143000" y="4969293"/>
            <a:ext cx="1808820" cy="27003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3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9"/>
          <p:cNvSpPr/>
          <p:nvPr/>
        </p:nvSpPr>
        <p:spPr>
          <a:xfrm>
            <a:off x="1143000" y="5267448"/>
            <a:ext cx="1808820" cy="27003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3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29"/>
          <p:cNvSpPr txBox="1"/>
          <p:nvPr>
            <p:ph type="title"/>
          </p:nvPr>
        </p:nvSpPr>
        <p:spPr>
          <a:xfrm>
            <a:off x="1485979" y="2996952"/>
            <a:ext cx="2761985" cy="17821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EU:N TALOUSARVIO</a:t>
            </a:r>
            <a:br>
              <a:rPr b="1" i="0" lang="fi-FI" sz="18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fi-FI" sz="3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TULEVAI-SUUTTA</a:t>
            </a:r>
            <a:br>
              <a:rPr b="1" i="0" lang="fi-FI" sz="33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fi-FI" sz="15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VARTEN</a:t>
            </a:r>
            <a:endParaRPr b="1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9"/>
          <p:cNvSpPr txBox="1"/>
          <p:nvPr/>
        </p:nvSpPr>
        <p:spPr>
          <a:xfrm>
            <a:off x="1331640" y="4617133"/>
            <a:ext cx="1566174" cy="977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722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fi-FI"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#EUBudget</a:t>
            </a:r>
            <a:endParaRPr b="0" i="1" sz="13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722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fi-FI"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#EURoad2Sibiu #FutureofEurope</a:t>
            </a:r>
            <a:endParaRPr b="0" i="1" sz="13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0"/>
          <p:cNvSpPr txBox="1"/>
          <p:nvPr/>
        </p:nvSpPr>
        <p:spPr>
          <a:xfrm>
            <a:off x="1277634" y="944724"/>
            <a:ext cx="6723366" cy="3240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9081" lvl="0" marL="269081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1650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Keskeiset piirteet</a:t>
            </a:r>
            <a:endParaRPr/>
          </a:p>
        </p:txBody>
      </p:sp>
      <p:pic>
        <p:nvPicPr>
          <p:cNvPr id="118" name="Google Shape;118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46243" y="2888940"/>
            <a:ext cx="635510" cy="6355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86387" y="2888940"/>
            <a:ext cx="635510" cy="6355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3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226531" y="2888940"/>
            <a:ext cx="635510" cy="6355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3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566675" y="2888940"/>
            <a:ext cx="635510" cy="6355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3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906820" y="2888940"/>
            <a:ext cx="635510" cy="63551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30"/>
          <p:cNvSpPr txBox="1"/>
          <p:nvPr/>
        </p:nvSpPr>
        <p:spPr>
          <a:xfrm>
            <a:off x="1277634" y="3768798"/>
            <a:ext cx="1223498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lang="fi-FI" sz="1500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Lisää rahoitusta painopistealueille</a:t>
            </a:r>
            <a:endParaRPr/>
          </a:p>
        </p:txBody>
      </p:sp>
      <p:sp>
        <p:nvSpPr>
          <p:cNvPr id="124" name="Google Shape;124;p30"/>
          <p:cNvSpPr txBox="1"/>
          <p:nvPr/>
        </p:nvSpPr>
        <p:spPr>
          <a:xfrm>
            <a:off x="2519772" y="3768799"/>
            <a:ext cx="1350150" cy="1223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fi-FI" sz="135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0" baseline="30000" lang="fi-FI" sz="1500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Uusi mekanismi suojaa EU:n talousarviota taloudellisilta riskeiltä, jotka liittyvät oikeusvaltio-periaatteeseen</a:t>
            </a:r>
            <a:endParaRPr b="0" baseline="30000" sz="1500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30"/>
          <p:cNvSpPr txBox="1"/>
          <p:nvPr/>
        </p:nvSpPr>
        <p:spPr>
          <a:xfrm>
            <a:off x="4012259" y="3768798"/>
            <a:ext cx="1134126" cy="861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lang="fi-FI" sz="1500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EU:n tason lisäarvon ja tulosten voimakkaampi painotus</a:t>
            </a:r>
            <a:endParaRPr/>
          </a:p>
        </p:txBody>
      </p:sp>
      <p:sp>
        <p:nvSpPr>
          <p:cNvPr id="126" name="Google Shape;126;p30"/>
          <p:cNvSpPr txBox="1"/>
          <p:nvPr/>
        </p:nvSpPr>
        <p:spPr>
          <a:xfrm>
            <a:off x="5317367" y="3768798"/>
            <a:ext cx="1134126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lang="fi-FI" sz="1500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Tuensaajien kannalta vähemmän byrokratiaa</a:t>
            </a:r>
            <a:endParaRPr/>
          </a:p>
        </p:txBody>
      </p:sp>
      <p:sp>
        <p:nvSpPr>
          <p:cNvPr id="127" name="Google Shape;127;p30"/>
          <p:cNvSpPr txBox="1"/>
          <p:nvPr/>
        </p:nvSpPr>
        <p:spPr>
          <a:xfrm>
            <a:off x="6657512" y="3768799"/>
            <a:ext cx="1134126" cy="861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lang="fi-FI" sz="1500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Joustavampi, selkeämpi ja rakenteeltaan kevyempi talousarvio</a:t>
            </a:r>
            <a:endParaRPr/>
          </a:p>
        </p:txBody>
      </p:sp>
      <p:sp>
        <p:nvSpPr>
          <p:cNvPr id="128" name="Google Shape;128;p30"/>
          <p:cNvSpPr txBox="1"/>
          <p:nvPr/>
        </p:nvSpPr>
        <p:spPr>
          <a:xfrm>
            <a:off x="1277634" y="1709953"/>
            <a:ext cx="6264696" cy="7848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i-FI" sz="1500">
                <a:solidFill>
                  <a:srgbClr val="00A3A0"/>
                </a:solidFill>
                <a:latin typeface="Arial"/>
                <a:ea typeface="Arial"/>
                <a:cs typeface="Arial"/>
                <a:sym typeface="Arial"/>
              </a:rPr>
              <a:t>Monivuotinen rahoituskehys 2021–2027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i-FI" sz="1500">
                <a:solidFill>
                  <a:srgbClr val="00A3A0"/>
                </a:solidFill>
                <a:latin typeface="Arial"/>
                <a:ea typeface="Arial"/>
                <a:cs typeface="Arial"/>
                <a:sym typeface="Arial"/>
              </a:rPr>
              <a:t>”Nykyaikainen talousarvio unionille, joka suojelee, puolustaa ja tarjoaa mahdollisuuksia”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1"/>
          <p:cNvSpPr/>
          <p:nvPr/>
        </p:nvSpPr>
        <p:spPr>
          <a:xfrm>
            <a:off x="1143000" y="857251"/>
            <a:ext cx="6858000" cy="456997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-25000" sz="135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descr="U:\5_Websites\5.7_Web_Teams_Meetings_and_Coordination\2017\Diana All Files\MFF\2nd May 2018\Presentation\support\graphs and visuals\pngs for presentation\PC-center-v2@2x.png" id="135" name="Google Shape;135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53899" y="2495614"/>
            <a:ext cx="1833887" cy="2647256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31"/>
          <p:cNvSpPr txBox="1"/>
          <p:nvPr/>
        </p:nvSpPr>
        <p:spPr>
          <a:xfrm>
            <a:off x="5720942" y="2240869"/>
            <a:ext cx="1227323" cy="20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UUDET OHJELMAT </a:t>
            </a:r>
            <a:endParaRPr/>
          </a:p>
        </p:txBody>
      </p:sp>
      <p:sp>
        <p:nvSpPr>
          <p:cNvPr id="137" name="Google Shape;137;p31"/>
          <p:cNvSpPr txBox="1"/>
          <p:nvPr/>
        </p:nvSpPr>
        <p:spPr>
          <a:xfrm>
            <a:off x="2502923" y="2272227"/>
            <a:ext cx="1637030" cy="20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NYKYISTÄ OHJELMAA</a:t>
            </a:r>
            <a:endParaRPr/>
          </a:p>
        </p:txBody>
      </p:sp>
      <p:sp>
        <p:nvSpPr>
          <p:cNvPr id="138" name="Google Shape;138;p31"/>
          <p:cNvSpPr txBox="1"/>
          <p:nvPr/>
        </p:nvSpPr>
        <p:spPr>
          <a:xfrm>
            <a:off x="7249747" y="2726923"/>
            <a:ext cx="237566" cy="20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1" sz="7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31"/>
          <p:cNvSpPr txBox="1"/>
          <p:nvPr/>
        </p:nvSpPr>
        <p:spPr>
          <a:xfrm>
            <a:off x="7272300" y="3136323"/>
            <a:ext cx="237566" cy="20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1" sz="7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31"/>
          <p:cNvSpPr txBox="1"/>
          <p:nvPr/>
        </p:nvSpPr>
        <p:spPr>
          <a:xfrm>
            <a:off x="7284613" y="3514365"/>
            <a:ext cx="237566" cy="20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1" sz="7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31"/>
          <p:cNvSpPr txBox="1"/>
          <p:nvPr/>
        </p:nvSpPr>
        <p:spPr>
          <a:xfrm>
            <a:off x="7272300" y="3892407"/>
            <a:ext cx="237566" cy="20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1" sz="7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31"/>
          <p:cNvSpPr txBox="1"/>
          <p:nvPr/>
        </p:nvSpPr>
        <p:spPr>
          <a:xfrm>
            <a:off x="7284613" y="4239091"/>
            <a:ext cx="237566" cy="20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1" sz="7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31"/>
          <p:cNvSpPr txBox="1"/>
          <p:nvPr/>
        </p:nvSpPr>
        <p:spPr>
          <a:xfrm>
            <a:off x="7272300" y="4642365"/>
            <a:ext cx="237566" cy="20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1" sz="7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U:\5_Websites\5.7_Web_Teams_Meetings_and_Coordination\2017\Diana All Files\MFF\Presentation\support\slides\icon-programmes.png" id="144" name="Google Shape;144;p3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15437" y="2207739"/>
            <a:ext cx="217693" cy="258329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31"/>
          <p:cNvSpPr txBox="1"/>
          <p:nvPr/>
        </p:nvSpPr>
        <p:spPr>
          <a:xfrm>
            <a:off x="5463099" y="2279307"/>
            <a:ext cx="270030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37</a:t>
            </a:r>
            <a:endParaRPr b="1" sz="750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U:\5_Websites\5.7_Web_Teams_Meetings_and_Coordination\2017\Diana All Files\MFF\Presentation\support\slides\icon-programmes.png" id="146" name="Google Shape;146;p3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87836" y="2212516"/>
            <a:ext cx="217693" cy="258329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31"/>
          <p:cNvSpPr txBox="1"/>
          <p:nvPr/>
        </p:nvSpPr>
        <p:spPr>
          <a:xfrm>
            <a:off x="2235497" y="2279307"/>
            <a:ext cx="270030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58</a:t>
            </a:r>
            <a:endParaRPr/>
          </a:p>
        </p:txBody>
      </p:sp>
      <p:pic>
        <p:nvPicPr>
          <p:cNvPr id="148" name="Google Shape;148;p3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11452" y="2217506"/>
            <a:ext cx="756000" cy="2821606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31"/>
          <p:cNvSpPr txBox="1"/>
          <p:nvPr/>
        </p:nvSpPr>
        <p:spPr>
          <a:xfrm>
            <a:off x="1709682" y="2974305"/>
            <a:ext cx="333746" cy="20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 A</a:t>
            </a:r>
            <a:endParaRPr b="1" sz="7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31"/>
          <p:cNvSpPr txBox="1"/>
          <p:nvPr/>
        </p:nvSpPr>
        <p:spPr>
          <a:xfrm>
            <a:off x="1709682" y="3568371"/>
            <a:ext cx="333746" cy="20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 B</a:t>
            </a:r>
            <a:endParaRPr b="1" sz="7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31"/>
          <p:cNvSpPr txBox="1"/>
          <p:nvPr/>
        </p:nvSpPr>
        <p:spPr>
          <a:xfrm>
            <a:off x="1744547" y="3807043"/>
            <a:ext cx="237566" cy="20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1" sz="7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31"/>
          <p:cNvSpPr txBox="1"/>
          <p:nvPr/>
        </p:nvSpPr>
        <p:spPr>
          <a:xfrm>
            <a:off x="1763688" y="4077073"/>
            <a:ext cx="237566" cy="20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1" sz="7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31"/>
          <p:cNvSpPr txBox="1"/>
          <p:nvPr/>
        </p:nvSpPr>
        <p:spPr>
          <a:xfrm>
            <a:off x="1744547" y="4540479"/>
            <a:ext cx="237566" cy="20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1" sz="7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31"/>
          <p:cNvSpPr txBox="1"/>
          <p:nvPr/>
        </p:nvSpPr>
        <p:spPr>
          <a:xfrm>
            <a:off x="1547664" y="4756503"/>
            <a:ext cx="171423" cy="20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>
                <a:solidFill>
                  <a:srgbClr val="FBBB2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1" sz="750">
              <a:solidFill>
                <a:srgbClr val="FBBB2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31"/>
          <p:cNvSpPr txBox="1"/>
          <p:nvPr/>
        </p:nvSpPr>
        <p:spPr>
          <a:xfrm>
            <a:off x="979494" y="4853673"/>
            <a:ext cx="785465" cy="3616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675">
                <a:solidFill>
                  <a:srgbClr val="FBBB21"/>
                </a:solidFill>
                <a:latin typeface="Arial"/>
                <a:ea typeface="Arial"/>
                <a:cs typeface="Arial"/>
                <a:sym typeface="Arial"/>
              </a:rPr>
              <a:t>Erityis-</a:t>
            </a:r>
            <a:br>
              <a:rPr b="0" lang="fi-FI" sz="135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1" lang="fi-FI" sz="675">
                <a:solidFill>
                  <a:srgbClr val="FBBB21"/>
                </a:solidFill>
                <a:latin typeface="Arial"/>
                <a:ea typeface="Arial"/>
                <a:cs typeface="Arial"/>
                <a:sym typeface="Arial"/>
              </a:rPr>
              <a:t>rahoitus-välineet</a:t>
            </a:r>
            <a:endParaRPr b="1" sz="675">
              <a:solidFill>
                <a:srgbClr val="FBBB2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31"/>
          <p:cNvSpPr txBox="1"/>
          <p:nvPr/>
        </p:nvSpPr>
        <p:spPr>
          <a:xfrm>
            <a:off x="1484254" y="2249289"/>
            <a:ext cx="751244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450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OTSAKE</a:t>
            </a:r>
            <a:endParaRPr/>
          </a:p>
          <a:p>
            <a:pPr indent="0" lvl="0" marL="0" marR="0" rtl="0" algn="ctr">
              <a:lnSpc>
                <a:spcPct val="22189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fi-FI" sz="338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nykyisessä rahoituskehyksessä</a:t>
            </a:r>
            <a:endParaRPr b="0" sz="338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31"/>
          <p:cNvSpPr/>
          <p:nvPr/>
        </p:nvSpPr>
        <p:spPr>
          <a:xfrm>
            <a:off x="2235497" y="2486944"/>
            <a:ext cx="1512000" cy="2508230"/>
          </a:xfrm>
          <a:prstGeom prst="rect">
            <a:avLst/>
          </a:prstGeom>
          <a:solidFill>
            <a:srgbClr val="BDDE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35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8" name="Google Shape;158;p31"/>
          <p:cNvSpPr txBox="1"/>
          <p:nvPr/>
        </p:nvSpPr>
        <p:spPr>
          <a:xfrm>
            <a:off x="7056276" y="2186862"/>
            <a:ext cx="648072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UUSI </a:t>
            </a:r>
            <a:br>
              <a:rPr b="0" lang="fi-FI" sz="135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1" lang="fi-FI" sz="750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OTSAKE</a:t>
            </a:r>
            <a:endParaRPr/>
          </a:p>
        </p:txBody>
      </p:sp>
      <p:pic>
        <p:nvPicPr>
          <p:cNvPr descr="U:\5_Websites\5.7_Web_Teams_Meetings_and_Coordination\2017\Diana All Files\MFF\2nd May 2018\Presentation\support\HD-icons@2x.png" id="159" name="Google Shape;159;p3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503056" y="2673513"/>
            <a:ext cx="255299" cy="2513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3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948127" y="2170844"/>
            <a:ext cx="768518" cy="3000591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31"/>
          <p:cNvSpPr txBox="1"/>
          <p:nvPr/>
        </p:nvSpPr>
        <p:spPr>
          <a:xfrm>
            <a:off x="3884738" y="2418566"/>
            <a:ext cx="1335335" cy="20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>
                <a:solidFill>
                  <a:srgbClr val="0F5494"/>
                </a:solidFill>
                <a:latin typeface="Arial"/>
                <a:ea typeface="Arial"/>
                <a:cs typeface="Arial"/>
                <a:sym typeface="Arial"/>
              </a:rPr>
              <a:t>KLUSTERIA</a:t>
            </a:r>
            <a:endParaRPr b="1" sz="750">
              <a:solidFill>
                <a:srgbClr val="0F54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2" name="Google Shape;162;p31"/>
          <p:cNvGrpSpPr/>
          <p:nvPr/>
        </p:nvGrpSpPr>
        <p:grpSpPr>
          <a:xfrm>
            <a:off x="3906768" y="2597257"/>
            <a:ext cx="1329210" cy="2585421"/>
            <a:chOff x="179512" y="1412776"/>
            <a:chExt cx="2851223" cy="5545860"/>
          </a:xfrm>
        </p:grpSpPr>
        <p:sp>
          <p:nvSpPr>
            <p:cNvPr id="163" name="Google Shape;163;p31"/>
            <p:cNvSpPr txBox="1"/>
            <p:nvPr/>
          </p:nvSpPr>
          <p:spPr>
            <a:xfrm>
              <a:off x="179512" y="1412776"/>
              <a:ext cx="1860928" cy="3614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fi-FI" sz="494">
                  <a:solidFill>
                    <a:srgbClr val="0F5494"/>
                  </a:solidFill>
                  <a:latin typeface="Arial"/>
                  <a:ea typeface="Arial"/>
                  <a:cs typeface="Arial"/>
                  <a:sym typeface="Arial"/>
                </a:rPr>
                <a:t>1. Tutkimus ja innovointi</a:t>
              </a:r>
              <a:endParaRPr b="0" sz="494">
                <a:solidFill>
                  <a:srgbClr val="0F549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31"/>
            <p:cNvSpPr txBox="1"/>
            <p:nvPr/>
          </p:nvSpPr>
          <p:spPr>
            <a:xfrm>
              <a:off x="179512" y="1700809"/>
              <a:ext cx="2524564" cy="3614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fi-FI" sz="494">
                  <a:solidFill>
                    <a:srgbClr val="0F5494"/>
                  </a:solidFill>
                  <a:latin typeface="Arial"/>
                  <a:ea typeface="Arial"/>
                  <a:cs typeface="Arial"/>
                  <a:sym typeface="Arial"/>
                </a:rPr>
                <a:t>2. Euroopan strategiset investoinnit</a:t>
              </a:r>
              <a:endParaRPr b="0" sz="494">
                <a:solidFill>
                  <a:srgbClr val="0F549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31"/>
            <p:cNvSpPr txBox="1"/>
            <p:nvPr/>
          </p:nvSpPr>
          <p:spPr>
            <a:xfrm>
              <a:off x="179512" y="1975118"/>
              <a:ext cx="1403605" cy="3614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fi-FI" sz="494">
                  <a:solidFill>
                    <a:srgbClr val="0F5494"/>
                  </a:solidFill>
                  <a:latin typeface="Arial"/>
                  <a:ea typeface="Arial"/>
                  <a:cs typeface="Arial"/>
                  <a:sym typeface="Arial"/>
                </a:rPr>
                <a:t>3. Sisämarkkinat</a:t>
              </a:r>
              <a:endParaRPr b="0" sz="494">
                <a:solidFill>
                  <a:srgbClr val="0F549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31"/>
            <p:cNvSpPr txBox="1"/>
            <p:nvPr/>
          </p:nvSpPr>
          <p:spPr>
            <a:xfrm>
              <a:off x="179512" y="2276871"/>
              <a:ext cx="1046000" cy="3614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fi-FI" sz="494">
                  <a:solidFill>
                    <a:srgbClr val="0F5494"/>
                  </a:solidFill>
                  <a:latin typeface="Arial"/>
                  <a:ea typeface="Arial"/>
                  <a:cs typeface="Arial"/>
                  <a:sym typeface="Arial"/>
                </a:rPr>
                <a:t>4. Avaruus</a:t>
              </a:r>
              <a:endParaRPr b="0" sz="494">
                <a:solidFill>
                  <a:srgbClr val="0F549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Google Shape;167;p31"/>
            <p:cNvSpPr txBox="1"/>
            <p:nvPr/>
          </p:nvSpPr>
          <p:spPr>
            <a:xfrm>
              <a:off x="179512" y="2683519"/>
              <a:ext cx="1974401" cy="3614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fi-FI" sz="494">
                  <a:solidFill>
                    <a:srgbClr val="0F5494"/>
                  </a:solidFill>
                  <a:latin typeface="Arial"/>
                  <a:ea typeface="Arial"/>
                  <a:cs typeface="Arial"/>
                  <a:sym typeface="Arial"/>
                </a:rPr>
                <a:t>5. Aluekehitys ja koheesio</a:t>
              </a:r>
              <a:endParaRPr b="0" sz="494">
                <a:solidFill>
                  <a:srgbClr val="0F549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31"/>
            <p:cNvSpPr txBox="1"/>
            <p:nvPr/>
          </p:nvSpPr>
          <p:spPr>
            <a:xfrm>
              <a:off x="179512" y="2970529"/>
              <a:ext cx="1699320" cy="3614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fi-FI" sz="494">
                  <a:solidFill>
                    <a:srgbClr val="0F5494"/>
                  </a:solidFill>
                  <a:latin typeface="Arial"/>
                  <a:ea typeface="Arial"/>
                  <a:cs typeface="Arial"/>
                  <a:sym typeface="Arial"/>
                </a:rPr>
                <a:t>6. Talous- ja rahaliitto</a:t>
              </a:r>
              <a:endParaRPr b="0" sz="494">
                <a:solidFill>
                  <a:srgbClr val="0F549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Google Shape;169;p31"/>
            <p:cNvSpPr txBox="1"/>
            <p:nvPr/>
          </p:nvSpPr>
          <p:spPr>
            <a:xfrm>
              <a:off x="179512" y="3239399"/>
              <a:ext cx="2851223" cy="3614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fi-FI" sz="494">
                  <a:solidFill>
                    <a:srgbClr val="0F5494"/>
                  </a:solidFill>
                  <a:latin typeface="Arial"/>
                  <a:ea typeface="Arial"/>
                  <a:cs typeface="Arial"/>
                  <a:sym typeface="Arial"/>
                </a:rPr>
                <a:t>7. </a:t>
              </a:r>
              <a:r>
                <a:rPr b="0" lang="fi-FI" sz="300">
                  <a:solidFill>
                    <a:srgbClr val="0F5494"/>
                  </a:solidFill>
                  <a:latin typeface="Arial"/>
                  <a:ea typeface="Arial"/>
                  <a:cs typeface="Arial"/>
                  <a:sym typeface="Arial"/>
                </a:rPr>
                <a:t>Investointi ihmisiin, sosiaalinen koheesio ja eurooppalaiset arvot</a:t>
              </a:r>
              <a:endParaRPr b="0" sz="300">
                <a:solidFill>
                  <a:srgbClr val="0F549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31"/>
            <p:cNvSpPr txBox="1"/>
            <p:nvPr/>
          </p:nvSpPr>
          <p:spPr>
            <a:xfrm>
              <a:off x="179512" y="3612138"/>
              <a:ext cx="2194466" cy="3614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fi-FI" sz="494">
                  <a:solidFill>
                    <a:srgbClr val="0F5494"/>
                  </a:solidFill>
                  <a:latin typeface="Arial"/>
                  <a:ea typeface="Arial"/>
                  <a:cs typeface="Arial"/>
                  <a:sym typeface="Arial"/>
                </a:rPr>
                <a:t>8. Maatalous- ja meripolitiikka</a:t>
              </a:r>
              <a:endParaRPr b="0" sz="494">
                <a:solidFill>
                  <a:srgbClr val="0F549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31"/>
            <p:cNvSpPr txBox="1"/>
            <p:nvPr/>
          </p:nvSpPr>
          <p:spPr>
            <a:xfrm>
              <a:off x="179512" y="3932729"/>
              <a:ext cx="2191026" cy="3614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fi-FI" sz="494">
                  <a:solidFill>
                    <a:srgbClr val="0F5494"/>
                  </a:solidFill>
                  <a:latin typeface="Arial"/>
                  <a:ea typeface="Arial"/>
                  <a:cs typeface="Arial"/>
                  <a:sym typeface="Arial"/>
                </a:rPr>
                <a:t>9. Ympäristö- ja ilmastotoimet</a:t>
              </a:r>
              <a:endParaRPr b="0" sz="494">
                <a:solidFill>
                  <a:srgbClr val="0F549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31"/>
            <p:cNvSpPr txBox="1"/>
            <p:nvPr/>
          </p:nvSpPr>
          <p:spPr>
            <a:xfrm>
              <a:off x="179512" y="4280266"/>
              <a:ext cx="1276380" cy="3614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fi-FI" sz="494">
                  <a:solidFill>
                    <a:srgbClr val="0F5494"/>
                  </a:solidFill>
                  <a:latin typeface="Arial"/>
                  <a:ea typeface="Arial"/>
                  <a:cs typeface="Arial"/>
                  <a:sym typeface="Arial"/>
                </a:rPr>
                <a:t>10. Muuttoliike</a:t>
              </a:r>
              <a:endParaRPr b="0" sz="494">
                <a:solidFill>
                  <a:srgbClr val="0F549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31"/>
            <p:cNvSpPr txBox="1"/>
            <p:nvPr/>
          </p:nvSpPr>
          <p:spPr>
            <a:xfrm>
              <a:off x="179512" y="4627802"/>
              <a:ext cx="1589285" cy="3614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fi-FI" sz="494">
                  <a:solidFill>
                    <a:srgbClr val="0F5494"/>
                  </a:solidFill>
                  <a:latin typeface="Arial"/>
                  <a:ea typeface="Arial"/>
                  <a:cs typeface="Arial"/>
                  <a:sym typeface="Arial"/>
                </a:rPr>
                <a:t>11. Rajaturvallisuus</a:t>
              </a:r>
              <a:endParaRPr b="0" sz="494">
                <a:solidFill>
                  <a:srgbClr val="0F549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31"/>
            <p:cNvSpPr txBox="1"/>
            <p:nvPr/>
          </p:nvSpPr>
          <p:spPr>
            <a:xfrm>
              <a:off x="179512" y="4997704"/>
              <a:ext cx="1352028" cy="3614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fi-FI" sz="494">
                  <a:solidFill>
                    <a:srgbClr val="0F5494"/>
                  </a:solidFill>
                  <a:latin typeface="Arial"/>
                  <a:ea typeface="Arial"/>
                  <a:cs typeface="Arial"/>
                  <a:sym typeface="Arial"/>
                </a:rPr>
                <a:t>12. Turvallisuus</a:t>
              </a:r>
              <a:endParaRPr b="0" sz="494">
                <a:solidFill>
                  <a:srgbClr val="0F549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31"/>
            <p:cNvSpPr txBox="1"/>
            <p:nvPr/>
          </p:nvSpPr>
          <p:spPr>
            <a:xfrm>
              <a:off x="179512" y="5299461"/>
              <a:ext cx="1221364" cy="3614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fi-FI" sz="494">
                  <a:solidFill>
                    <a:srgbClr val="0F5494"/>
                  </a:solidFill>
                  <a:latin typeface="Arial"/>
                  <a:ea typeface="Arial"/>
                  <a:cs typeface="Arial"/>
                  <a:sym typeface="Arial"/>
                </a:rPr>
                <a:t>13. Puolustus</a:t>
              </a:r>
              <a:endParaRPr/>
            </a:p>
          </p:txBody>
        </p:sp>
        <p:sp>
          <p:nvSpPr>
            <p:cNvPr id="176" name="Google Shape;176;p31"/>
            <p:cNvSpPr txBox="1"/>
            <p:nvPr/>
          </p:nvSpPr>
          <p:spPr>
            <a:xfrm>
              <a:off x="179512" y="5935737"/>
              <a:ext cx="1396728" cy="3614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fi-FI" sz="494">
                  <a:solidFill>
                    <a:srgbClr val="0F5494"/>
                  </a:solidFill>
                  <a:latin typeface="Arial"/>
                  <a:ea typeface="Arial"/>
                  <a:cs typeface="Arial"/>
                  <a:sym typeface="Arial"/>
                </a:rPr>
                <a:t>15. Ulkosuhteet*</a:t>
              </a:r>
              <a:endParaRPr b="0" sz="494">
                <a:solidFill>
                  <a:srgbClr val="0F549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31"/>
            <p:cNvSpPr txBox="1"/>
            <p:nvPr/>
          </p:nvSpPr>
          <p:spPr>
            <a:xfrm>
              <a:off x="179512" y="6221841"/>
              <a:ext cx="2273552" cy="3614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fi-FI" sz="494">
                  <a:solidFill>
                    <a:srgbClr val="0F5494"/>
                  </a:solidFill>
                  <a:latin typeface="Arial"/>
                  <a:ea typeface="Arial"/>
                  <a:cs typeface="Arial"/>
                  <a:sym typeface="Arial"/>
                </a:rPr>
                <a:t>16. Liittymistä valmisteleva tuki</a:t>
              </a:r>
              <a:endParaRPr b="0" sz="494">
                <a:solidFill>
                  <a:srgbClr val="0F549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31"/>
            <p:cNvSpPr txBox="1"/>
            <p:nvPr/>
          </p:nvSpPr>
          <p:spPr>
            <a:xfrm>
              <a:off x="179512" y="6597178"/>
              <a:ext cx="1080385" cy="3614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fi-FI" sz="494">
                  <a:solidFill>
                    <a:srgbClr val="0F5494"/>
                  </a:solidFill>
                  <a:latin typeface="Arial"/>
                  <a:ea typeface="Arial"/>
                  <a:cs typeface="Arial"/>
                  <a:sym typeface="Arial"/>
                </a:rPr>
                <a:t>17. Hallinto</a:t>
              </a:r>
              <a:endParaRPr b="0" sz="494">
                <a:solidFill>
                  <a:srgbClr val="0F549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" name="Google Shape;179;p31"/>
            <p:cNvSpPr txBox="1"/>
            <p:nvPr/>
          </p:nvSpPr>
          <p:spPr>
            <a:xfrm>
              <a:off x="186436" y="5580649"/>
              <a:ext cx="1572093" cy="3614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fi-FI" sz="494">
                  <a:solidFill>
                    <a:srgbClr val="0F5494"/>
                  </a:solidFill>
                  <a:latin typeface="Verdana"/>
                  <a:ea typeface="Verdana"/>
                  <a:cs typeface="Verdana"/>
                  <a:sym typeface="Verdana"/>
                </a:rPr>
                <a:t>14. Kriisitoiminta</a:t>
              </a:r>
              <a:endParaRPr b="0" sz="494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180" name="Google Shape;180;p31"/>
          <p:cNvSpPr/>
          <p:nvPr/>
        </p:nvSpPr>
        <p:spPr>
          <a:xfrm>
            <a:off x="5460734" y="3101869"/>
            <a:ext cx="1512000" cy="1623023"/>
          </a:xfrm>
          <a:prstGeom prst="rect">
            <a:avLst/>
          </a:prstGeom>
          <a:solidFill>
            <a:srgbClr val="BDDE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35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1" name="Google Shape;181;p31"/>
          <p:cNvSpPr txBox="1"/>
          <p:nvPr/>
        </p:nvSpPr>
        <p:spPr>
          <a:xfrm>
            <a:off x="1372227" y="944724"/>
            <a:ext cx="6628774" cy="8540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1650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Poliittisten painopisteiden toteuttaminen (1)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i-FI" sz="1650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Yksinkertaistaminen, avoimuus ja joustavuus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50">
              <a:solidFill>
                <a:srgbClr val="606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31"/>
          <p:cNvSpPr/>
          <p:nvPr/>
        </p:nvSpPr>
        <p:spPr>
          <a:xfrm>
            <a:off x="1277635" y="1697653"/>
            <a:ext cx="6765977" cy="2539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1050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rPr>
              <a:t>Vähemmän ohjelmia politiikan alojen klustereissa</a:t>
            </a:r>
            <a:endParaRPr b="1" sz="1050">
              <a:solidFill>
                <a:srgbClr val="7F7F7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3" name="Google Shape;183;p31"/>
          <p:cNvSpPr txBox="1"/>
          <p:nvPr/>
        </p:nvSpPr>
        <p:spPr>
          <a:xfrm>
            <a:off x="6322565" y="4965241"/>
            <a:ext cx="918102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>
                <a:solidFill>
                  <a:srgbClr val="4ABFDF"/>
                </a:solidFill>
                <a:latin typeface="Verdana"/>
                <a:ea typeface="Verdana"/>
                <a:cs typeface="Verdana"/>
                <a:sym typeface="Verdana"/>
              </a:rPr>
              <a:t>Erityis-rahoitus-välineet</a:t>
            </a:r>
            <a:endParaRPr b="1" sz="750">
              <a:solidFill>
                <a:srgbClr val="4ABFD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pSp>
        <p:nvGrpSpPr>
          <p:cNvPr id="184" name="Google Shape;184;p31"/>
          <p:cNvGrpSpPr/>
          <p:nvPr/>
        </p:nvGrpSpPr>
        <p:grpSpPr>
          <a:xfrm>
            <a:off x="2235497" y="2486945"/>
            <a:ext cx="1512000" cy="2514000"/>
            <a:chOff x="1456663" y="2172926"/>
            <a:chExt cx="2016000" cy="3352000"/>
          </a:xfrm>
        </p:grpSpPr>
        <p:sp>
          <p:nvSpPr>
            <p:cNvPr id="185" name="Google Shape;185;p31"/>
            <p:cNvSpPr/>
            <p:nvPr/>
          </p:nvSpPr>
          <p:spPr>
            <a:xfrm>
              <a:off x="1456663" y="2172926"/>
              <a:ext cx="2016000" cy="3344306"/>
            </a:xfrm>
            <a:prstGeom prst="rect">
              <a:avLst/>
            </a:prstGeom>
            <a:solidFill>
              <a:srgbClr val="BDDEF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35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pic>
          <p:nvPicPr>
            <p:cNvPr id="186" name="Google Shape;186;p31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1499269" y="2202289"/>
              <a:ext cx="1951037" cy="332263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87" name="Google Shape;187;p31"/>
          <p:cNvGrpSpPr/>
          <p:nvPr/>
        </p:nvGrpSpPr>
        <p:grpSpPr>
          <a:xfrm>
            <a:off x="5460734" y="3101867"/>
            <a:ext cx="1512000" cy="1646471"/>
            <a:chOff x="5756979" y="2992823"/>
            <a:chExt cx="2016000" cy="2195294"/>
          </a:xfrm>
        </p:grpSpPr>
        <p:sp>
          <p:nvSpPr>
            <p:cNvPr id="188" name="Google Shape;188;p31"/>
            <p:cNvSpPr/>
            <p:nvPr/>
          </p:nvSpPr>
          <p:spPr>
            <a:xfrm>
              <a:off x="5756979" y="2992823"/>
              <a:ext cx="2016000" cy="2164031"/>
            </a:xfrm>
            <a:prstGeom prst="rect">
              <a:avLst/>
            </a:prstGeom>
            <a:solidFill>
              <a:srgbClr val="BDDEF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35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pic>
          <p:nvPicPr>
            <p:cNvPr id="189" name="Google Shape;189;p31"/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5803686" y="3018004"/>
              <a:ext cx="1931987" cy="2170113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2"/>
          <p:cNvSpPr txBox="1"/>
          <p:nvPr/>
        </p:nvSpPr>
        <p:spPr>
          <a:xfrm>
            <a:off x="1277634" y="944724"/>
            <a:ext cx="6723366" cy="3240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9081" lvl="0" marL="269081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1650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Poliittisten painopisteiden toteuttaminen (2)</a:t>
            </a:r>
            <a:endParaRPr/>
          </a:p>
          <a:p>
            <a:pPr indent="-269081" lvl="0" marL="269081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i-FI" sz="1650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Yksinkertaistaminen, avoimuus ja joustavuus</a:t>
            </a:r>
            <a:endParaRPr/>
          </a:p>
        </p:txBody>
      </p:sp>
      <p:sp>
        <p:nvSpPr>
          <p:cNvPr id="196" name="Google Shape;196;p32"/>
          <p:cNvSpPr txBox="1"/>
          <p:nvPr/>
        </p:nvSpPr>
        <p:spPr>
          <a:xfrm>
            <a:off x="2120900" y="5481228"/>
            <a:ext cx="1439124" cy="20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fi-FI" sz="7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Lähde: </a:t>
            </a:r>
            <a:r>
              <a:rPr b="0" lang="fi-FI" sz="7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Euroopan komissio</a:t>
            </a:r>
            <a:endParaRPr b="0" sz="7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U:\A2\Graphic Projects\BUD - Budget and financial framework\201801-001 MFF\03 Communication\May\03 Priority Icons NEW\Way_MFF_priorities_icon_new_Artboard 2 copy 11.png" id="197" name="Google Shape;197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66866" y="4619110"/>
            <a:ext cx="365075" cy="365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:\A2\Graphic Projects\BUD - Budget and financial framework\201801-001 MFF\03 Communication\May\03 Priority Icons NEW\MFF_external_priorities_icon-05.png" id="198" name="Google Shape;198;p3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73100" y="3299020"/>
            <a:ext cx="365075" cy="365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:\A2\Graphic Projects\BUD - Budget and financial framework\201801-001 MFF\03 Communication\May\03 Priority Icons NEW\Way_MFF_priorities_icon_Artboard 2.png" id="199" name="Google Shape;199;p3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601671" y="3299020"/>
            <a:ext cx="365075" cy="365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:\A2\Graphic Projects\BUD - Budget and financial framework\201801-001 MFF\03 Communication\May\03 Priority Icons NEW\Way_MFF_priorities_icon_Artboard 2 copy.png" id="200" name="Google Shape;200;p3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601671" y="4619110"/>
            <a:ext cx="365075" cy="365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:\A2\Graphic Projects\BUD - Budget and financial framework\201801-001 MFF\03 Communication\May\03 Priority Icons NEW\Way_MFF_priorities_icon-01.png" id="201" name="Google Shape;201;p3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601671" y="1935611"/>
            <a:ext cx="365075" cy="365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:\A2\Graphic Projects\BUD - Budget and financial framework\201801-001 MFF\03 Communication\May\03 Priority Icons NEW\Way_MFF_priorities_icon_Artboard 2 copy 9.png" id="202" name="Google Shape;202;p3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5773100" y="1935611"/>
            <a:ext cx="365075" cy="365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:\A2\Graphic Projects\BUD - Budget and financial framework\201801-001 MFF\03 Communication\May\03 Priority Icons NEW\Way_MFF_priorities_icon-06.png" id="203" name="Google Shape;203;p3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5611082" y="4619110"/>
            <a:ext cx="365075" cy="365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:\A2\Graphic Projects\BUD - Budget and financial framework\201801-001 MFF\03 Communication\May\02 Graphs\EU Budget Pie Chart\Untitled-1.png" id="204" name="Google Shape;204;p32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3406826" y="1953015"/>
            <a:ext cx="2266578" cy="2272504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32"/>
          <p:cNvSpPr txBox="1"/>
          <p:nvPr/>
        </p:nvSpPr>
        <p:spPr>
          <a:xfrm>
            <a:off x="2001404" y="1935610"/>
            <a:ext cx="1404156" cy="1408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>
                <a:solidFill>
                  <a:srgbClr val="FAA727"/>
                </a:solidFill>
                <a:latin typeface="Arial"/>
                <a:ea typeface="Arial"/>
                <a:cs typeface="Arial"/>
                <a:sym typeface="Arial"/>
              </a:rPr>
              <a:t>I SISÄMARKKINAT, INNOVOINTI JA DIGITAALITALOUS </a:t>
            </a:r>
            <a:r>
              <a:rPr b="0" lang="fi-FI" sz="750">
                <a:solidFill>
                  <a:srgbClr val="FAA727"/>
                </a:solidFill>
                <a:latin typeface="Arial"/>
                <a:ea typeface="Arial"/>
                <a:cs typeface="Arial"/>
                <a:sym typeface="Arial"/>
              </a:rPr>
              <a:t>187,4 </a:t>
            </a:r>
            <a:endParaRPr b="0" sz="750">
              <a:solidFill>
                <a:srgbClr val="FAA72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75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>
                <a:solidFill>
                  <a:srgbClr val="FAA727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b="0" lang="fi-FI" sz="135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0" lang="fi-FI" sz="75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Tutkimus ja innovointi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>
                <a:solidFill>
                  <a:srgbClr val="FAA727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b="0" lang="fi-FI" sz="135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0" lang="fi-FI" sz="75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Euroopan strategiset investoinnit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>
                <a:solidFill>
                  <a:srgbClr val="FAA727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r>
              <a:rPr b="0" lang="fi-FI" sz="135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0" lang="fi-FI" sz="75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Sisämarkkinat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>
                <a:solidFill>
                  <a:srgbClr val="FAA727"/>
                </a:solidFill>
                <a:latin typeface="Arial"/>
                <a:ea typeface="Arial"/>
                <a:cs typeface="Arial"/>
                <a:sym typeface="Arial"/>
              </a:rPr>
              <a:t>4. </a:t>
            </a:r>
            <a:r>
              <a:rPr b="0" lang="fi-FI" sz="75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Avaruus </a:t>
            </a:r>
            <a:endParaRPr b="0" sz="75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32"/>
          <p:cNvSpPr txBox="1"/>
          <p:nvPr/>
        </p:nvSpPr>
        <p:spPr>
          <a:xfrm>
            <a:off x="2001404" y="3299019"/>
            <a:ext cx="1404156" cy="1177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>
                <a:solidFill>
                  <a:srgbClr val="00B853"/>
                </a:solidFill>
                <a:latin typeface="Arial"/>
                <a:ea typeface="Arial"/>
                <a:cs typeface="Arial"/>
                <a:sym typeface="Arial"/>
              </a:rPr>
              <a:t>II YHTEENKUULUVUUS JA ARVOT </a:t>
            </a:r>
            <a:r>
              <a:rPr b="0" lang="fi-FI" sz="750">
                <a:solidFill>
                  <a:srgbClr val="00B853"/>
                </a:solidFill>
                <a:latin typeface="Arial"/>
                <a:ea typeface="Arial"/>
                <a:cs typeface="Arial"/>
                <a:sym typeface="Arial"/>
              </a:rPr>
              <a:t>442,4 </a:t>
            </a:r>
            <a:br>
              <a:rPr b="0" lang="fi-FI" sz="135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b="0" sz="75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>
                <a:solidFill>
                  <a:srgbClr val="00B853"/>
                </a:solidFill>
                <a:latin typeface="Arial"/>
                <a:ea typeface="Arial"/>
                <a:cs typeface="Arial"/>
                <a:sym typeface="Arial"/>
              </a:rPr>
              <a:t>5.</a:t>
            </a:r>
            <a:r>
              <a:rPr b="0" lang="fi-FI" sz="135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0" lang="fi-FI" sz="75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Aluekehitys ja koheesio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>
                <a:solidFill>
                  <a:srgbClr val="00B853"/>
                </a:solidFill>
                <a:latin typeface="Arial"/>
                <a:ea typeface="Arial"/>
                <a:cs typeface="Arial"/>
                <a:sym typeface="Arial"/>
              </a:rPr>
              <a:t>6.</a:t>
            </a:r>
            <a:r>
              <a:rPr b="0" lang="fi-FI" sz="135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0" lang="fi-FI" sz="75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Talous- ja rahaliitto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>
                <a:solidFill>
                  <a:srgbClr val="00B853"/>
                </a:solidFill>
                <a:latin typeface="Arial"/>
                <a:ea typeface="Arial"/>
                <a:cs typeface="Arial"/>
                <a:sym typeface="Arial"/>
              </a:rPr>
              <a:t>7.</a:t>
            </a:r>
            <a:r>
              <a:rPr b="0" lang="fi-FI" sz="135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0" lang="fi-FI" sz="75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Investointi ihmisiin, sosiaalinen koheesio ja arvot </a:t>
            </a:r>
            <a:endParaRPr b="0" sz="75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32"/>
          <p:cNvSpPr txBox="1"/>
          <p:nvPr/>
        </p:nvSpPr>
        <p:spPr>
          <a:xfrm>
            <a:off x="2001405" y="4619110"/>
            <a:ext cx="1602878" cy="9694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>
                <a:solidFill>
                  <a:srgbClr val="C2D341"/>
                </a:solidFill>
                <a:latin typeface="Arial"/>
                <a:ea typeface="Arial"/>
                <a:cs typeface="Arial"/>
                <a:sym typeface="Arial"/>
              </a:rPr>
              <a:t>III LUONNONVARAT JA YMPÄRISTÖ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i-FI" sz="750">
                <a:solidFill>
                  <a:srgbClr val="C2D341"/>
                </a:solidFill>
                <a:latin typeface="Arial"/>
                <a:ea typeface="Arial"/>
                <a:cs typeface="Arial"/>
                <a:sym typeface="Arial"/>
              </a:rPr>
              <a:t>378,9 </a:t>
            </a:r>
            <a:br>
              <a:rPr b="0" lang="fi-FI" sz="135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b="0" sz="75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>
                <a:solidFill>
                  <a:srgbClr val="C2D341"/>
                </a:solidFill>
                <a:latin typeface="Arial"/>
                <a:ea typeface="Arial"/>
                <a:cs typeface="Arial"/>
                <a:sym typeface="Arial"/>
              </a:rPr>
              <a:t>8.</a:t>
            </a:r>
            <a:r>
              <a:rPr b="0" lang="fi-FI" sz="135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0" lang="fi-FI" sz="75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Maatalous- ja meripolitiikka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>
                <a:solidFill>
                  <a:srgbClr val="C2D341"/>
                </a:solidFill>
                <a:latin typeface="Arial"/>
                <a:ea typeface="Arial"/>
                <a:cs typeface="Arial"/>
                <a:sym typeface="Arial"/>
              </a:rPr>
              <a:t>9.</a:t>
            </a:r>
            <a:r>
              <a:rPr b="0" lang="fi-FI" sz="135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0" lang="fi-FI" sz="75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Ympäristö- ja ilmastotoimet </a:t>
            </a:r>
            <a:endParaRPr b="0" sz="75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32"/>
          <p:cNvSpPr txBox="1"/>
          <p:nvPr/>
        </p:nvSpPr>
        <p:spPr>
          <a:xfrm>
            <a:off x="4036332" y="4619110"/>
            <a:ext cx="1602878" cy="9694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>
                <a:solidFill>
                  <a:srgbClr val="8F00B1"/>
                </a:solidFill>
                <a:latin typeface="Arial"/>
                <a:ea typeface="Arial"/>
                <a:cs typeface="Arial"/>
                <a:sym typeface="Arial"/>
              </a:rPr>
              <a:t>IV MUUTTOLIIKE JA RAJATURVALLISUUS</a:t>
            </a:r>
            <a:br>
              <a:rPr b="0" lang="fi-FI" sz="135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0" lang="fi-FI" sz="750">
                <a:solidFill>
                  <a:srgbClr val="8F00B1"/>
                </a:solidFill>
                <a:latin typeface="Arial"/>
                <a:ea typeface="Arial"/>
                <a:cs typeface="Arial"/>
                <a:sym typeface="Arial"/>
              </a:rPr>
              <a:t>34,9 </a:t>
            </a:r>
            <a:br>
              <a:rPr b="0" lang="fi-FI" sz="135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b="0" sz="75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>
                <a:solidFill>
                  <a:srgbClr val="8F00B1"/>
                </a:solidFill>
                <a:latin typeface="Arial"/>
                <a:ea typeface="Arial"/>
                <a:cs typeface="Arial"/>
                <a:sym typeface="Arial"/>
              </a:rPr>
              <a:t>10.</a:t>
            </a:r>
            <a:r>
              <a:rPr b="0" lang="fi-FI" sz="135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0" lang="fi-FI" sz="75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Muuttoliike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>
                <a:solidFill>
                  <a:srgbClr val="8F00B1"/>
                </a:solidFill>
                <a:latin typeface="Arial"/>
                <a:ea typeface="Arial"/>
                <a:cs typeface="Arial"/>
                <a:sym typeface="Arial"/>
              </a:rPr>
              <a:t>11.</a:t>
            </a:r>
            <a:r>
              <a:rPr b="0" lang="fi-FI" sz="135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0" lang="fi-FI" sz="75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Rajaturvallisuus </a:t>
            </a:r>
            <a:endParaRPr b="0" sz="75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32"/>
          <p:cNvSpPr txBox="1"/>
          <p:nvPr/>
        </p:nvSpPr>
        <p:spPr>
          <a:xfrm>
            <a:off x="6007764" y="4619109"/>
            <a:ext cx="1602878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VII EU:n YLEINEN HALLINTO</a:t>
            </a:r>
            <a:br>
              <a:rPr b="0" lang="fi-FI" sz="135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0" lang="fi-FI" sz="75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85,3 </a:t>
            </a:r>
            <a:br>
              <a:rPr b="0" lang="fi-FI" sz="135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b="0" sz="75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17. </a:t>
            </a:r>
            <a:r>
              <a:rPr b="0" lang="fi-FI" sz="75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EU:n yleinen hallinto </a:t>
            </a:r>
            <a:endParaRPr b="0" sz="75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32"/>
          <p:cNvSpPr txBox="1"/>
          <p:nvPr/>
        </p:nvSpPr>
        <p:spPr>
          <a:xfrm>
            <a:off x="6138174" y="3299020"/>
            <a:ext cx="1404156" cy="1084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>
                <a:solidFill>
                  <a:srgbClr val="F16158"/>
                </a:solidFill>
                <a:latin typeface="Arial"/>
                <a:ea typeface="Arial"/>
                <a:cs typeface="Arial"/>
                <a:sym typeface="Arial"/>
              </a:rPr>
              <a:t>VI NAAPURIALUEET JA MUU MAAILMA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i-FI" sz="750">
                <a:solidFill>
                  <a:srgbClr val="F16158"/>
                </a:solidFill>
                <a:latin typeface="Arial"/>
                <a:ea typeface="Arial"/>
                <a:cs typeface="Arial"/>
                <a:sym typeface="Arial"/>
              </a:rPr>
              <a:t>123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75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>
                <a:solidFill>
                  <a:srgbClr val="F16158"/>
                </a:solidFill>
                <a:latin typeface="Arial"/>
                <a:ea typeface="Arial"/>
                <a:cs typeface="Arial"/>
                <a:sym typeface="Arial"/>
              </a:rPr>
              <a:t>15.</a:t>
            </a:r>
            <a:r>
              <a:rPr b="0" lang="fi-FI" sz="135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0" lang="fi-FI" sz="75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Ulkosuhteet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>
                <a:solidFill>
                  <a:srgbClr val="F16158"/>
                </a:solidFill>
                <a:latin typeface="Arial"/>
                <a:ea typeface="Arial"/>
                <a:cs typeface="Arial"/>
                <a:sym typeface="Arial"/>
              </a:rPr>
              <a:t>16.</a:t>
            </a:r>
            <a:r>
              <a:rPr b="0" lang="fi-FI" sz="135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0" lang="fi-FI" sz="75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Liittymistä valmisteleva tuki </a:t>
            </a:r>
            <a:endParaRPr/>
          </a:p>
        </p:txBody>
      </p:sp>
      <p:sp>
        <p:nvSpPr>
          <p:cNvPr id="211" name="Google Shape;211;p32"/>
          <p:cNvSpPr txBox="1"/>
          <p:nvPr/>
        </p:nvSpPr>
        <p:spPr>
          <a:xfrm>
            <a:off x="6138174" y="1935611"/>
            <a:ext cx="1404156" cy="1177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>
                <a:solidFill>
                  <a:srgbClr val="0079BA"/>
                </a:solidFill>
                <a:latin typeface="Arial"/>
                <a:ea typeface="Arial"/>
                <a:cs typeface="Arial"/>
                <a:sym typeface="Arial"/>
              </a:rPr>
              <a:t>V TURVALLISUUS JA PUOLUSTUS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i-FI" sz="750">
                <a:solidFill>
                  <a:srgbClr val="0079BA"/>
                </a:solidFill>
                <a:latin typeface="Arial"/>
                <a:ea typeface="Arial"/>
                <a:cs typeface="Arial"/>
                <a:sym typeface="Arial"/>
              </a:rPr>
              <a:t>27,5 </a:t>
            </a:r>
            <a:endParaRPr b="0" sz="750">
              <a:solidFill>
                <a:srgbClr val="0079B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75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>
                <a:solidFill>
                  <a:srgbClr val="0079BA"/>
                </a:solidFill>
                <a:latin typeface="Arial"/>
                <a:ea typeface="Arial"/>
                <a:cs typeface="Arial"/>
                <a:sym typeface="Arial"/>
              </a:rPr>
              <a:t>12.</a:t>
            </a:r>
            <a:r>
              <a:rPr b="0" lang="fi-FI" sz="135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0" lang="fi-FI" sz="75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Turvallisuus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>
                <a:solidFill>
                  <a:srgbClr val="0079BA"/>
                </a:solidFill>
                <a:latin typeface="Arial"/>
                <a:ea typeface="Arial"/>
                <a:cs typeface="Arial"/>
                <a:sym typeface="Arial"/>
              </a:rPr>
              <a:t>13.</a:t>
            </a:r>
            <a:r>
              <a:rPr b="0" lang="fi-FI" sz="135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0" lang="fi-FI" sz="75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Puolustus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>
                <a:solidFill>
                  <a:srgbClr val="0079BA"/>
                </a:solidFill>
                <a:latin typeface="Arial"/>
                <a:ea typeface="Arial"/>
                <a:cs typeface="Arial"/>
                <a:sym typeface="Arial"/>
              </a:rPr>
              <a:t>14.</a:t>
            </a:r>
            <a:r>
              <a:rPr b="0" lang="fi-FI" sz="135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0" lang="fi-FI" sz="75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Kriisitoiminta </a:t>
            </a:r>
            <a:endParaRPr b="0" sz="75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32"/>
          <p:cNvSpPr txBox="1"/>
          <p:nvPr/>
        </p:nvSpPr>
        <p:spPr>
          <a:xfrm>
            <a:off x="2019997" y="1596823"/>
            <a:ext cx="2227967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i-FI" sz="9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Miljardia euroa käypinä hintoina</a:t>
            </a:r>
            <a:endParaRPr b="0" sz="9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32"/>
          <p:cNvSpPr txBox="1"/>
          <p:nvPr/>
        </p:nvSpPr>
        <p:spPr>
          <a:xfrm>
            <a:off x="4099666" y="3031216"/>
            <a:ext cx="880899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1 087,4</a:t>
            </a:r>
            <a:endParaRPr b="0" sz="13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32"/>
          <p:cNvSpPr txBox="1"/>
          <p:nvPr/>
        </p:nvSpPr>
        <p:spPr>
          <a:xfrm>
            <a:off x="4139952" y="2162186"/>
            <a:ext cx="880899" cy="2192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82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187,4</a:t>
            </a:r>
            <a:endParaRPr b="0" sz="825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32"/>
          <p:cNvSpPr txBox="1"/>
          <p:nvPr/>
        </p:nvSpPr>
        <p:spPr>
          <a:xfrm>
            <a:off x="3360268" y="3043606"/>
            <a:ext cx="613194" cy="2192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82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442,4</a:t>
            </a:r>
            <a:endParaRPr b="0" sz="825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32"/>
          <p:cNvSpPr txBox="1"/>
          <p:nvPr/>
        </p:nvSpPr>
        <p:spPr>
          <a:xfrm>
            <a:off x="4472801" y="3853018"/>
            <a:ext cx="613194" cy="2192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82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378,9</a:t>
            </a:r>
            <a:endParaRPr b="0" sz="825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32"/>
          <p:cNvSpPr txBox="1"/>
          <p:nvPr/>
        </p:nvSpPr>
        <p:spPr>
          <a:xfrm>
            <a:off x="5146938" y="3175717"/>
            <a:ext cx="613194" cy="2192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82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34,9</a:t>
            </a:r>
            <a:endParaRPr b="0" sz="825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32"/>
          <p:cNvSpPr txBox="1"/>
          <p:nvPr/>
        </p:nvSpPr>
        <p:spPr>
          <a:xfrm>
            <a:off x="5167403" y="2939731"/>
            <a:ext cx="613194" cy="2192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82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85,3</a:t>
            </a:r>
            <a:endParaRPr b="0" sz="825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32"/>
          <p:cNvSpPr txBox="1"/>
          <p:nvPr/>
        </p:nvSpPr>
        <p:spPr>
          <a:xfrm>
            <a:off x="4989130" y="2519173"/>
            <a:ext cx="613194" cy="2192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82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123</a:t>
            </a:r>
            <a:endParaRPr b="0" sz="825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32"/>
          <p:cNvSpPr txBox="1"/>
          <p:nvPr/>
        </p:nvSpPr>
        <p:spPr>
          <a:xfrm>
            <a:off x="4980565" y="1930189"/>
            <a:ext cx="613194" cy="2192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825">
                <a:solidFill>
                  <a:srgbClr val="0079BA"/>
                </a:solidFill>
                <a:latin typeface="Arial"/>
                <a:ea typeface="Arial"/>
                <a:cs typeface="Arial"/>
                <a:sym typeface="Arial"/>
              </a:rPr>
              <a:t>27,5</a:t>
            </a:r>
            <a:endParaRPr b="0" sz="825">
              <a:solidFill>
                <a:srgbClr val="0079BA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6" name="Google Shape;226;p33"/>
          <p:cNvGrpSpPr/>
          <p:nvPr/>
        </p:nvGrpSpPr>
        <p:grpSpPr>
          <a:xfrm>
            <a:off x="4586902" y="1808820"/>
            <a:ext cx="3026504" cy="2862318"/>
            <a:chOff x="467543" y="1268760"/>
            <a:chExt cx="4035339" cy="3816424"/>
          </a:xfrm>
        </p:grpSpPr>
        <p:grpSp>
          <p:nvGrpSpPr>
            <p:cNvPr id="227" name="Google Shape;227;p33"/>
            <p:cNvGrpSpPr/>
            <p:nvPr/>
          </p:nvGrpSpPr>
          <p:grpSpPr>
            <a:xfrm>
              <a:off x="467543" y="1268760"/>
              <a:ext cx="4035339" cy="3816424"/>
              <a:chOff x="467543" y="1268760"/>
              <a:chExt cx="4035339" cy="3816424"/>
            </a:xfrm>
          </p:grpSpPr>
          <p:sp>
            <p:nvSpPr>
              <p:cNvPr id="228" name="Google Shape;228;p33"/>
              <p:cNvSpPr/>
              <p:nvPr/>
            </p:nvSpPr>
            <p:spPr>
              <a:xfrm>
                <a:off x="467543" y="1268760"/>
                <a:ext cx="4035339" cy="720080"/>
              </a:xfrm>
              <a:prstGeom prst="rect">
                <a:avLst/>
              </a:prstGeom>
              <a:solidFill>
                <a:srgbClr val="00B050"/>
              </a:solidFill>
              <a:ln cap="flat" cmpd="sng" w="28575">
                <a:solidFill>
                  <a:srgbClr val="00B05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sz="1350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229" name="Google Shape;229;p33"/>
              <p:cNvSpPr/>
              <p:nvPr/>
            </p:nvSpPr>
            <p:spPr>
              <a:xfrm>
                <a:off x="481109" y="1988840"/>
                <a:ext cx="4021773" cy="3096344"/>
              </a:xfrm>
              <a:prstGeom prst="rect">
                <a:avLst/>
              </a:prstGeom>
              <a:noFill/>
              <a:ln cap="flat" cmpd="sng" w="28575">
                <a:solidFill>
                  <a:srgbClr val="00B05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sz="1350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</p:grpSp>
        <p:pic>
          <p:nvPicPr>
            <p:cNvPr id="230" name="Google Shape;230;p3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21891" y="1345900"/>
              <a:ext cx="593725" cy="59372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31" name="Google Shape;231;p33"/>
          <p:cNvGrpSpPr/>
          <p:nvPr/>
        </p:nvGrpSpPr>
        <p:grpSpPr>
          <a:xfrm>
            <a:off x="1493659" y="1808820"/>
            <a:ext cx="3026504" cy="3402378"/>
            <a:chOff x="467543" y="1268760"/>
            <a:chExt cx="4035339" cy="4536504"/>
          </a:xfrm>
        </p:grpSpPr>
        <p:grpSp>
          <p:nvGrpSpPr>
            <p:cNvPr id="232" name="Google Shape;232;p33"/>
            <p:cNvGrpSpPr/>
            <p:nvPr/>
          </p:nvGrpSpPr>
          <p:grpSpPr>
            <a:xfrm>
              <a:off x="467543" y="1268760"/>
              <a:ext cx="4035339" cy="4536504"/>
              <a:chOff x="467543" y="1268760"/>
              <a:chExt cx="4035339" cy="4536504"/>
            </a:xfrm>
          </p:grpSpPr>
          <p:sp>
            <p:nvSpPr>
              <p:cNvPr id="233" name="Google Shape;233;p33"/>
              <p:cNvSpPr/>
              <p:nvPr/>
            </p:nvSpPr>
            <p:spPr>
              <a:xfrm>
                <a:off x="467543" y="1268760"/>
                <a:ext cx="4035339" cy="720080"/>
              </a:xfrm>
              <a:prstGeom prst="rect">
                <a:avLst/>
              </a:prstGeom>
              <a:solidFill>
                <a:srgbClr val="FFC000"/>
              </a:solidFill>
              <a:ln cap="flat" cmpd="sng" w="28575">
                <a:solidFill>
                  <a:srgbClr val="FFC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sz="1350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234" name="Google Shape;234;p33"/>
              <p:cNvSpPr/>
              <p:nvPr/>
            </p:nvSpPr>
            <p:spPr>
              <a:xfrm>
                <a:off x="481109" y="1988840"/>
                <a:ext cx="4021773" cy="3816424"/>
              </a:xfrm>
              <a:prstGeom prst="rect">
                <a:avLst/>
              </a:prstGeom>
              <a:noFill/>
              <a:ln cap="flat" cmpd="sng" w="28575">
                <a:solidFill>
                  <a:srgbClr val="FFC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sz="1350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</p:grpSp>
        <p:pic>
          <p:nvPicPr>
            <p:cNvPr descr="U:\5_Websites\5.7_Web_Teams_Meetings_and_Coordination\2017\Diana All Files\MFF\support\icons\Headings\H1-icon.png" id="235" name="Google Shape;235;p33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521891" y="1345900"/>
              <a:ext cx="593725" cy="5937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36" name="Google Shape;236;p33"/>
          <p:cNvSpPr txBox="1"/>
          <p:nvPr/>
        </p:nvSpPr>
        <p:spPr>
          <a:xfrm>
            <a:off x="1612876" y="2431722"/>
            <a:ext cx="2851112" cy="2793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9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1. Tutkimus ja innovointi</a:t>
            </a:r>
            <a:endParaRPr/>
          </a:p>
          <a:p>
            <a:pPr indent="-128588" lvl="0" marL="128588" marR="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900"/>
              <a:buFont typeface="Arial"/>
              <a:buChar char="•"/>
            </a:pPr>
            <a:r>
              <a:rPr b="0" lang="fi-FI" sz="9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Euroopan horisontti</a:t>
            </a:r>
            <a:endParaRPr/>
          </a:p>
          <a:p>
            <a:pPr indent="-128588" lvl="0" marL="128588" marR="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900"/>
              <a:buFont typeface="Arial"/>
              <a:buChar char="•"/>
            </a:pPr>
            <a:r>
              <a:rPr b="0" lang="fi-FI" sz="9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ITER – Kansainvälinen lämpöydinkoereaktori</a:t>
            </a:r>
            <a:endParaRPr/>
          </a:p>
          <a:p>
            <a:pPr indent="-128588" lvl="0" marL="128588" marR="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900"/>
              <a:buFont typeface="Arial"/>
              <a:buChar char="•"/>
            </a:pPr>
            <a:r>
              <a:rPr b="0" lang="fi-FI" sz="9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Euratomin tutkimus- ja koulutusohjelma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9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2. Euroopan strategiset investoinnit</a:t>
            </a:r>
            <a:endParaRPr/>
          </a:p>
          <a:p>
            <a:pPr indent="-128588" lvl="0" marL="128588" marR="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900"/>
              <a:buFont typeface="Arial"/>
              <a:buChar char="•"/>
            </a:pPr>
            <a:r>
              <a:rPr b="0" lang="fi-FI" sz="9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InvestEU</a:t>
            </a:r>
            <a:endParaRPr/>
          </a:p>
          <a:p>
            <a:pPr indent="-128588" lvl="0" marL="128588" marR="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900"/>
              <a:buFont typeface="Arial"/>
              <a:buChar char="•"/>
            </a:pPr>
            <a:r>
              <a:rPr b="0" lang="fi-FI" sz="9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Verkkojen Eurooppa -väline</a:t>
            </a:r>
            <a:endParaRPr/>
          </a:p>
          <a:p>
            <a:pPr indent="-128588" lvl="0" marL="128588" marR="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900"/>
              <a:buFont typeface="Arial"/>
              <a:buChar char="•"/>
            </a:pPr>
            <a:r>
              <a:rPr b="0" lang="fi-FI" sz="9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Digitaalinen Eurooppa -ohjelma (myös kyberturvallisuus)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9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3. Sisämarkkinat</a:t>
            </a:r>
            <a:endParaRPr/>
          </a:p>
          <a:p>
            <a:pPr indent="-128588" lvl="0" marL="128588" marR="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900"/>
              <a:buFont typeface="Arial"/>
              <a:buChar char="•"/>
            </a:pPr>
            <a:r>
              <a:rPr b="0" lang="fi-FI" sz="9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Sisämarkkinaohjelma</a:t>
            </a:r>
            <a:br>
              <a:rPr b="0" lang="fi-FI" sz="135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0" lang="fi-FI" sz="788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(myös yritysten kilpailukykyä ja pieniä ja keskisuuria yrityksiä koskeva ohjelma COSME, elintarviketurvallisuus, tilastot, kilpailu ja hallinnollinen yhteistyö)</a:t>
            </a:r>
            <a:endParaRPr/>
          </a:p>
          <a:p>
            <a:pPr indent="-128588" lvl="0" marL="128588" marR="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900"/>
              <a:buFont typeface="Arial"/>
              <a:buChar char="•"/>
            </a:pPr>
            <a:r>
              <a:rPr b="0" lang="fi-FI" sz="9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EU:n petostentorjuntaohjelma</a:t>
            </a:r>
            <a:endParaRPr/>
          </a:p>
          <a:p>
            <a:pPr indent="-128588" lvl="0" marL="128588" marR="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900"/>
              <a:buFont typeface="Arial"/>
              <a:buChar char="•"/>
            </a:pPr>
            <a:r>
              <a:rPr b="0" lang="fi-FI" sz="9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Fiscalis – Verotusalan yhteistyö</a:t>
            </a:r>
            <a:endParaRPr/>
          </a:p>
          <a:p>
            <a:pPr indent="-128588" lvl="0" marL="128588" marR="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900"/>
              <a:buFont typeface="Arial"/>
              <a:buChar char="•"/>
            </a:pPr>
            <a:r>
              <a:rPr b="0" lang="fi-FI" sz="9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Tulli-ohjelma – Tullialan yhteistyö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9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4. Avaruus</a:t>
            </a:r>
            <a:endParaRPr/>
          </a:p>
          <a:p>
            <a:pPr indent="-128588" lvl="0" marL="128588" marR="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900"/>
              <a:buFont typeface="Arial"/>
              <a:buChar char="•"/>
            </a:pPr>
            <a:r>
              <a:rPr b="0" lang="fi-FI" sz="9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Euroopan avaruusohjelma</a:t>
            </a:r>
            <a:endParaRPr/>
          </a:p>
        </p:txBody>
      </p:sp>
      <p:sp>
        <p:nvSpPr>
          <p:cNvPr id="237" name="Google Shape;237;p33"/>
          <p:cNvSpPr txBox="1"/>
          <p:nvPr/>
        </p:nvSpPr>
        <p:spPr>
          <a:xfrm>
            <a:off x="1979712" y="1893114"/>
            <a:ext cx="302433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10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SISÄMARKKINAT, INNOVOINTI JA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i-FI" sz="135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1" lang="fi-FI" sz="10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DIGITAALITALOUS </a:t>
            </a:r>
            <a:endParaRPr/>
          </a:p>
        </p:txBody>
      </p:sp>
      <p:sp>
        <p:nvSpPr>
          <p:cNvPr id="238" name="Google Shape;238;p33"/>
          <p:cNvSpPr txBox="1"/>
          <p:nvPr/>
        </p:nvSpPr>
        <p:spPr>
          <a:xfrm>
            <a:off x="5274078" y="1956030"/>
            <a:ext cx="3024336" cy="2539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10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II YHTEENKUULUVUUS JA ARVOT</a:t>
            </a:r>
            <a:endParaRPr/>
          </a:p>
        </p:txBody>
      </p:sp>
      <p:sp>
        <p:nvSpPr>
          <p:cNvPr id="239" name="Google Shape;239;p33"/>
          <p:cNvSpPr/>
          <p:nvPr/>
        </p:nvSpPr>
        <p:spPr>
          <a:xfrm>
            <a:off x="7326362" y="2419183"/>
            <a:ext cx="574086" cy="57408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35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40" name="Google Shape;240;p33"/>
          <p:cNvSpPr/>
          <p:nvPr/>
        </p:nvSpPr>
        <p:spPr>
          <a:xfrm>
            <a:off x="7330604" y="3751362"/>
            <a:ext cx="574086" cy="57408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35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41" name="Google Shape;241;p33"/>
          <p:cNvSpPr txBox="1"/>
          <p:nvPr/>
        </p:nvSpPr>
        <p:spPr>
          <a:xfrm>
            <a:off x="4679684" y="2402887"/>
            <a:ext cx="2851112" cy="22506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9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5. Aluekehitys ja koheesio </a:t>
            </a:r>
            <a:endParaRPr/>
          </a:p>
          <a:p>
            <a:pPr indent="-128588" lvl="0" marL="128588" marR="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900"/>
              <a:buFont typeface="Arial"/>
              <a:buChar char="•"/>
            </a:pPr>
            <a:r>
              <a:rPr b="0" lang="fi-FI" sz="9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Euroopan aluekehitysrahasto</a:t>
            </a:r>
            <a:endParaRPr/>
          </a:p>
          <a:p>
            <a:pPr indent="-128588" lvl="0" marL="128588" marR="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900"/>
              <a:buFont typeface="Arial"/>
              <a:buChar char="•"/>
            </a:pPr>
            <a:r>
              <a:rPr b="0" lang="fi-FI" sz="9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Koheesiorahasto</a:t>
            </a:r>
            <a:endParaRPr/>
          </a:p>
          <a:p>
            <a:pPr indent="-128588" lvl="0" marL="128588" marR="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900"/>
              <a:buFont typeface="Arial"/>
              <a:buChar char="•"/>
            </a:pPr>
            <a:r>
              <a:rPr b="0" lang="fi-FI" sz="9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Tuki Kyproksen turkkilaiselle yhteisölle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9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6. Talous- ja rahaliitto</a:t>
            </a:r>
            <a:endParaRPr/>
          </a:p>
          <a:p>
            <a:pPr indent="-128588" lvl="0" marL="128588" marR="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900"/>
              <a:buFont typeface="Arial"/>
              <a:buChar char="•"/>
            </a:pPr>
            <a:r>
              <a:rPr b="0" lang="fi-FI" sz="9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Uudistusten tukiohjelma, myös uudistusten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i-FI" sz="135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0" lang="fi-FI" sz="9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  toteuttamisen tukiväline ja lähentymisväline</a:t>
            </a:r>
            <a:endParaRPr/>
          </a:p>
          <a:p>
            <a:pPr indent="-128588" lvl="0" marL="128588" marR="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900"/>
              <a:buFont typeface="Arial"/>
              <a:buChar char="•"/>
            </a:pPr>
            <a:r>
              <a:rPr b="0" lang="fi-FI" sz="9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Euron väärentämisen torjunta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9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7. Investointi ihmisiin, sosiaalinen koheesio ja eurooppalaiset arvot</a:t>
            </a:r>
            <a:endParaRPr/>
          </a:p>
          <a:p>
            <a:pPr indent="-128588" lvl="0" marL="128588" marR="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750"/>
              <a:buFont typeface="Arial"/>
              <a:buChar char="•"/>
            </a:pPr>
            <a:r>
              <a:rPr b="0" lang="fi-FI" sz="75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Euroopan sosiaalirahasto+ </a:t>
            </a:r>
            <a:br>
              <a:rPr b="0" lang="fi-FI" sz="75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0" lang="fi-FI" sz="75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(myös maahanmuuttajien kotouttaminen ja terveydenhuolto)</a:t>
            </a:r>
            <a:endParaRPr/>
          </a:p>
          <a:p>
            <a:pPr indent="-128588" lvl="0" marL="128588" marR="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750"/>
              <a:buFont typeface="Arial"/>
              <a:buChar char="•"/>
            </a:pPr>
            <a:r>
              <a:rPr b="0" lang="fi-FI" sz="75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Erasmus+</a:t>
            </a:r>
            <a:endParaRPr/>
          </a:p>
          <a:p>
            <a:pPr indent="-128588" lvl="0" marL="128588" marR="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750"/>
              <a:buFont typeface="Arial"/>
              <a:buChar char="•"/>
            </a:pPr>
            <a:r>
              <a:rPr b="0" lang="fi-FI" sz="75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Euroopan solidaarisuusjoukot</a:t>
            </a:r>
            <a:endParaRPr/>
          </a:p>
          <a:p>
            <a:pPr indent="-128588" lvl="0" marL="128588" marR="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750"/>
              <a:buFont typeface="Arial"/>
              <a:buChar char="•"/>
            </a:pPr>
            <a:r>
              <a:rPr b="0" lang="fi-FI" sz="75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Oikeusjärjestys, oikeudet ja arvot</a:t>
            </a:r>
            <a:endParaRPr/>
          </a:p>
          <a:p>
            <a:pPr indent="-128588" lvl="0" marL="128588" marR="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750"/>
              <a:buFont typeface="Arial"/>
              <a:buChar char="•"/>
            </a:pPr>
            <a:r>
              <a:rPr b="0" lang="fi-FI" sz="75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Luova Eurooppa</a:t>
            </a:r>
            <a:r>
              <a:rPr b="0" lang="fi-FI" sz="75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0" lang="fi-FI" sz="75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(myös Media</a:t>
            </a:r>
            <a:r>
              <a:rPr b="0" lang="fi-FI" sz="825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</p:txBody>
      </p:sp>
      <p:sp>
        <p:nvSpPr>
          <p:cNvPr id="242" name="Google Shape;242;p33"/>
          <p:cNvSpPr txBox="1"/>
          <p:nvPr/>
        </p:nvSpPr>
        <p:spPr>
          <a:xfrm>
            <a:off x="6915569" y="2507196"/>
            <a:ext cx="1404156" cy="4385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Euroopan</a:t>
            </a:r>
            <a:br>
              <a:rPr b="0" lang="fi-FI" sz="135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1" lang="fi-FI" sz="7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solidaarisuus-</a:t>
            </a:r>
            <a:br>
              <a:rPr b="0" lang="fi-FI" sz="135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1" lang="fi-FI" sz="7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rahasto</a:t>
            </a:r>
            <a:endParaRPr/>
          </a:p>
        </p:txBody>
      </p:sp>
      <p:sp>
        <p:nvSpPr>
          <p:cNvPr id="243" name="Google Shape;243;p33"/>
          <p:cNvSpPr txBox="1"/>
          <p:nvPr/>
        </p:nvSpPr>
        <p:spPr>
          <a:xfrm>
            <a:off x="6915569" y="3861048"/>
            <a:ext cx="1404156" cy="4385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Euroopan</a:t>
            </a:r>
            <a:br>
              <a:rPr b="0" lang="fi-FI" sz="135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1" lang="fi-FI" sz="7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globalisaatio-</a:t>
            </a:r>
            <a:br>
              <a:rPr b="0" lang="fi-FI" sz="135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1" lang="fi-FI" sz="7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rahasto</a:t>
            </a:r>
            <a:endParaRPr/>
          </a:p>
        </p:txBody>
      </p:sp>
      <p:sp>
        <p:nvSpPr>
          <p:cNvPr id="244" name="Google Shape;244;p33"/>
          <p:cNvSpPr/>
          <p:nvPr/>
        </p:nvSpPr>
        <p:spPr>
          <a:xfrm>
            <a:off x="7326362" y="3083552"/>
            <a:ext cx="574086" cy="57408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35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45" name="Google Shape;245;p33"/>
          <p:cNvSpPr txBox="1"/>
          <p:nvPr/>
        </p:nvSpPr>
        <p:spPr>
          <a:xfrm>
            <a:off x="6915274" y="3126723"/>
            <a:ext cx="1404156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Euroopan</a:t>
            </a:r>
            <a:br>
              <a:rPr b="0" lang="fi-FI" sz="135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1" lang="fi-FI" sz="7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investointien</a:t>
            </a:r>
            <a:br>
              <a:rPr b="0" lang="fi-FI" sz="135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1" lang="fi-FI" sz="7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vakautus-</a:t>
            </a:r>
            <a:br>
              <a:rPr b="0" lang="fi-FI" sz="135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1" lang="fi-FI" sz="7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järjestely</a:t>
            </a:r>
            <a:endParaRPr/>
          </a:p>
        </p:txBody>
      </p:sp>
      <p:sp>
        <p:nvSpPr>
          <p:cNvPr id="246" name="Google Shape;246;p33"/>
          <p:cNvSpPr txBox="1"/>
          <p:nvPr/>
        </p:nvSpPr>
        <p:spPr>
          <a:xfrm>
            <a:off x="1277634" y="944724"/>
            <a:ext cx="6723366" cy="3240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9081" lvl="0" marL="269081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1650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Poliittisten painopisteiden toteuttaminen (3)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" name="Google Shape;252;p34"/>
          <p:cNvGrpSpPr/>
          <p:nvPr/>
        </p:nvGrpSpPr>
        <p:grpSpPr>
          <a:xfrm>
            <a:off x="4726186" y="3003428"/>
            <a:ext cx="3026504" cy="2029133"/>
            <a:chOff x="467543" y="1268760"/>
            <a:chExt cx="4035339" cy="2705510"/>
          </a:xfrm>
        </p:grpSpPr>
        <p:grpSp>
          <p:nvGrpSpPr>
            <p:cNvPr id="253" name="Google Shape;253;p34"/>
            <p:cNvGrpSpPr/>
            <p:nvPr/>
          </p:nvGrpSpPr>
          <p:grpSpPr>
            <a:xfrm>
              <a:off x="467543" y="1268760"/>
              <a:ext cx="4035339" cy="2705510"/>
              <a:chOff x="467543" y="1268760"/>
              <a:chExt cx="4035339" cy="2705510"/>
            </a:xfrm>
          </p:grpSpPr>
          <p:sp>
            <p:nvSpPr>
              <p:cNvPr id="254" name="Google Shape;254;p34"/>
              <p:cNvSpPr/>
              <p:nvPr/>
            </p:nvSpPr>
            <p:spPr>
              <a:xfrm>
                <a:off x="467543" y="1268760"/>
                <a:ext cx="4035339" cy="720080"/>
              </a:xfrm>
              <a:prstGeom prst="rect">
                <a:avLst/>
              </a:prstGeom>
              <a:solidFill>
                <a:srgbClr val="E17805"/>
              </a:solidFill>
              <a:ln cap="flat" cmpd="sng" w="28575">
                <a:solidFill>
                  <a:srgbClr val="E1780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sz="1350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255" name="Google Shape;255;p34"/>
              <p:cNvSpPr/>
              <p:nvPr/>
            </p:nvSpPr>
            <p:spPr>
              <a:xfrm>
                <a:off x="481109" y="1988840"/>
                <a:ext cx="4021773" cy="1985430"/>
              </a:xfrm>
              <a:prstGeom prst="rect">
                <a:avLst/>
              </a:prstGeom>
              <a:noFill/>
              <a:ln cap="flat" cmpd="sng" w="28575">
                <a:solidFill>
                  <a:srgbClr val="E1780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sz="1350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</p:grpSp>
        <p:pic>
          <p:nvPicPr>
            <p:cNvPr id="256" name="Google Shape;256;p3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21891" y="1349092"/>
              <a:ext cx="593725" cy="587341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57" name="Google Shape;257;p34"/>
          <p:cNvGrpSpPr/>
          <p:nvPr/>
        </p:nvGrpSpPr>
        <p:grpSpPr>
          <a:xfrm>
            <a:off x="1361052" y="1444892"/>
            <a:ext cx="3026504" cy="1673470"/>
            <a:chOff x="467543" y="1268760"/>
            <a:chExt cx="4035339" cy="2231293"/>
          </a:xfrm>
        </p:grpSpPr>
        <p:grpSp>
          <p:nvGrpSpPr>
            <p:cNvPr id="258" name="Google Shape;258;p34"/>
            <p:cNvGrpSpPr/>
            <p:nvPr/>
          </p:nvGrpSpPr>
          <p:grpSpPr>
            <a:xfrm>
              <a:off x="467543" y="1268760"/>
              <a:ext cx="4035339" cy="2231293"/>
              <a:chOff x="467543" y="1268760"/>
              <a:chExt cx="4035339" cy="2231293"/>
            </a:xfrm>
          </p:grpSpPr>
          <p:sp>
            <p:nvSpPr>
              <p:cNvPr id="259" name="Google Shape;259;p34"/>
              <p:cNvSpPr/>
              <p:nvPr/>
            </p:nvSpPr>
            <p:spPr>
              <a:xfrm>
                <a:off x="467543" y="1268760"/>
                <a:ext cx="4035339" cy="720080"/>
              </a:xfrm>
              <a:prstGeom prst="rect">
                <a:avLst/>
              </a:prstGeom>
              <a:solidFill>
                <a:srgbClr val="C2D341"/>
              </a:solidFill>
              <a:ln cap="flat" cmpd="sng" w="28575">
                <a:solidFill>
                  <a:srgbClr val="C2D34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sz="1350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260" name="Google Shape;260;p34"/>
              <p:cNvSpPr/>
              <p:nvPr/>
            </p:nvSpPr>
            <p:spPr>
              <a:xfrm>
                <a:off x="481109" y="1988840"/>
                <a:ext cx="4021773" cy="1511213"/>
              </a:xfrm>
              <a:prstGeom prst="rect">
                <a:avLst/>
              </a:prstGeom>
              <a:noFill/>
              <a:ln cap="flat" cmpd="sng" w="28575">
                <a:solidFill>
                  <a:srgbClr val="C2D34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sz="1350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</p:grpSp>
        <p:pic>
          <p:nvPicPr>
            <p:cNvPr id="261" name="Google Shape;261;p34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521891" y="1345900"/>
              <a:ext cx="593725" cy="5937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62" name="Google Shape;262;p34"/>
          <p:cNvSpPr txBox="1"/>
          <p:nvPr/>
        </p:nvSpPr>
        <p:spPr>
          <a:xfrm>
            <a:off x="1455817" y="2031321"/>
            <a:ext cx="2900159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9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8. Maatalous- ja meripolitiikka</a:t>
            </a:r>
            <a:endParaRPr/>
          </a:p>
          <a:p>
            <a:pPr indent="-128588" lvl="0" marL="128588" marR="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900"/>
              <a:buFont typeface="Arial"/>
              <a:buChar char="•"/>
            </a:pPr>
            <a:r>
              <a:rPr b="0" lang="fi-FI" sz="9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Euroopan maatalouden tukirahasto</a:t>
            </a:r>
            <a:endParaRPr/>
          </a:p>
          <a:p>
            <a:pPr indent="-128588" lvl="0" marL="128588" marR="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900"/>
              <a:buFont typeface="Arial"/>
              <a:buChar char="•"/>
            </a:pPr>
            <a:r>
              <a:rPr b="0" lang="fi-FI" sz="9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Euroopan maaseudun kehittämisen maatalousrahasto </a:t>
            </a:r>
            <a:endParaRPr/>
          </a:p>
          <a:p>
            <a:pPr indent="-128588" lvl="0" marL="128588" marR="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900"/>
              <a:buFont typeface="Arial"/>
              <a:buChar char="•"/>
            </a:pPr>
            <a:r>
              <a:rPr b="0" lang="fi-FI" sz="9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Euroopan meri- ja kalatalousrahasto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9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9. Ympäristö- ja ilmastotoimet</a:t>
            </a:r>
            <a:endParaRPr/>
          </a:p>
          <a:p>
            <a:pPr indent="-128588" lvl="0" marL="128588" marR="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900"/>
              <a:buFont typeface="Arial"/>
              <a:buChar char="•"/>
            </a:pPr>
            <a:r>
              <a:rPr b="0" lang="fi-FI" sz="9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Ympäristö- ja ilmastotoimien ohjelma (Life)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90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Google Shape;263;p34"/>
          <p:cNvSpPr txBox="1"/>
          <p:nvPr/>
        </p:nvSpPr>
        <p:spPr>
          <a:xfrm>
            <a:off x="1979712" y="1545266"/>
            <a:ext cx="3024336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10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III LUONNONVARAT JA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10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YMPÄRISTÖ</a:t>
            </a:r>
            <a:endParaRPr/>
          </a:p>
        </p:txBody>
      </p:sp>
      <p:grpSp>
        <p:nvGrpSpPr>
          <p:cNvPr id="264" name="Google Shape;264;p34"/>
          <p:cNvGrpSpPr/>
          <p:nvPr/>
        </p:nvGrpSpPr>
        <p:grpSpPr>
          <a:xfrm>
            <a:off x="4709424" y="1430779"/>
            <a:ext cx="3026504" cy="1297685"/>
            <a:chOff x="467543" y="1268760"/>
            <a:chExt cx="4035339" cy="1730247"/>
          </a:xfrm>
        </p:grpSpPr>
        <p:grpSp>
          <p:nvGrpSpPr>
            <p:cNvPr id="265" name="Google Shape;265;p34"/>
            <p:cNvGrpSpPr/>
            <p:nvPr/>
          </p:nvGrpSpPr>
          <p:grpSpPr>
            <a:xfrm>
              <a:off x="467543" y="1268760"/>
              <a:ext cx="4035339" cy="1730247"/>
              <a:chOff x="467543" y="1268760"/>
              <a:chExt cx="4035339" cy="1730247"/>
            </a:xfrm>
          </p:grpSpPr>
          <p:sp>
            <p:nvSpPr>
              <p:cNvPr id="266" name="Google Shape;266;p34"/>
              <p:cNvSpPr/>
              <p:nvPr/>
            </p:nvSpPr>
            <p:spPr>
              <a:xfrm>
                <a:off x="467543" y="1268760"/>
                <a:ext cx="4035339" cy="720080"/>
              </a:xfrm>
              <a:prstGeom prst="rect">
                <a:avLst/>
              </a:prstGeom>
              <a:solidFill>
                <a:srgbClr val="8F00B1"/>
              </a:solidFill>
              <a:ln cap="flat" cmpd="sng" w="28575">
                <a:solidFill>
                  <a:srgbClr val="8F00B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sz="1350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267" name="Google Shape;267;p34"/>
              <p:cNvSpPr/>
              <p:nvPr/>
            </p:nvSpPr>
            <p:spPr>
              <a:xfrm>
                <a:off x="481109" y="1988840"/>
                <a:ext cx="4021773" cy="1010167"/>
              </a:xfrm>
              <a:prstGeom prst="rect">
                <a:avLst/>
              </a:prstGeom>
              <a:noFill/>
              <a:ln cap="flat" cmpd="sng" w="28575">
                <a:solidFill>
                  <a:srgbClr val="8F00B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sz="1350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</p:grpSp>
        <p:pic>
          <p:nvPicPr>
            <p:cNvPr id="268" name="Google Shape;268;p34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21891" y="1345900"/>
              <a:ext cx="593725" cy="593725"/>
            </a:xfrm>
            <a:prstGeom prst="rect">
              <a:avLst/>
            </a:prstGeom>
            <a:noFill/>
            <a:ln cap="flat" cmpd="sng" w="9525">
              <a:solidFill>
                <a:srgbClr val="8F00B1"/>
              </a:solidFill>
              <a:prstDash val="solid"/>
              <a:round/>
              <a:headEnd len="sm" w="sm" type="none"/>
              <a:tailEnd len="sm" w="sm" type="none"/>
            </a:ln>
          </p:spPr>
        </p:pic>
      </p:grpSp>
      <p:sp>
        <p:nvSpPr>
          <p:cNvPr id="269" name="Google Shape;269;p34"/>
          <p:cNvSpPr txBox="1"/>
          <p:nvPr/>
        </p:nvSpPr>
        <p:spPr>
          <a:xfrm>
            <a:off x="4804189" y="2017209"/>
            <a:ext cx="290015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9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10. Muuttoliike</a:t>
            </a:r>
            <a:endParaRPr/>
          </a:p>
          <a:p>
            <a:pPr indent="-128588" lvl="0" marL="128588" marR="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900"/>
              <a:buFont typeface="Arial"/>
              <a:buChar char="•"/>
            </a:pPr>
            <a:r>
              <a:rPr b="0" lang="fi-FI" sz="9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Turvapaikka- ja maahanmuuttorahasto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9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11. Rajaturvallisuus </a:t>
            </a:r>
            <a:endParaRPr/>
          </a:p>
          <a:p>
            <a:pPr indent="-128588" lvl="0" marL="128588" marR="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900"/>
              <a:buFont typeface="Arial"/>
              <a:buChar char="•"/>
            </a:pPr>
            <a:r>
              <a:rPr b="0" lang="fi-FI" sz="9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Yhdennetyn rajaturvallisuuden rahasto</a:t>
            </a:r>
            <a:endParaRPr/>
          </a:p>
        </p:txBody>
      </p:sp>
      <p:grpSp>
        <p:nvGrpSpPr>
          <p:cNvPr id="270" name="Google Shape;270;p34"/>
          <p:cNvGrpSpPr/>
          <p:nvPr/>
        </p:nvGrpSpPr>
        <p:grpSpPr>
          <a:xfrm>
            <a:off x="1377814" y="3219452"/>
            <a:ext cx="3026504" cy="2152604"/>
            <a:chOff x="467543" y="1268760"/>
            <a:chExt cx="4035339" cy="2870138"/>
          </a:xfrm>
        </p:grpSpPr>
        <p:grpSp>
          <p:nvGrpSpPr>
            <p:cNvPr id="271" name="Google Shape;271;p34"/>
            <p:cNvGrpSpPr/>
            <p:nvPr/>
          </p:nvGrpSpPr>
          <p:grpSpPr>
            <a:xfrm>
              <a:off x="467543" y="1268760"/>
              <a:ext cx="4035339" cy="2870138"/>
              <a:chOff x="467543" y="1268760"/>
              <a:chExt cx="4035339" cy="2870138"/>
            </a:xfrm>
          </p:grpSpPr>
          <p:sp>
            <p:nvSpPr>
              <p:cNvPr id="272" name="Google Shape;272;p34"/>
              <p:cNvSpPr/>
              <p:nvPr/>
            </p:nvSpPr>
            <p:spPr>
              <a:xfrm>
                <a:off x="467543" y="1268760"/>
                <a:ext cx="4035339" cy="720080"/>
              </a:xfrm>
              <a:prstGeom prst="rect">
                <a:avLst/>
              </a:prstGeom>
              <a:solidFill>
                <a:srgbClr val="0079BA"/>
              </a:solidFill>
              <a:ln cap="flat" cmpd="sng" w="28575">
                <a:solidFill>
                  <a:srgbClr val="0079BA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sz="1350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273" name="Google Shape;273;p34"/>
              <p:cNvSpPr/>
              <p:nvPr/>
            </p:nvSpPr>
            <p:spPr>
              <a:xfrm>
                <a:off x="481109" y="1988840"/>
                <a:ext cx="4021773" cy="2150058"/>
              </a:xfrm>
              <a:prstGeom prst="rect">
                <a:avLst/>
              </a:prstGeom>
              <a:noFill/>
              <a:ln cap="flat" cmpd="sng" w="28575">
                <a:solidFill>
                  <a:srgbClr val="0079BA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sz="1350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</p:grpSp>
        <p:pic>
          <p:nvPicPr>
            <p:cNvPr id="274" name="Google Shape;274;p34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521891" y="1345900"/>
              <a:ext cx="593725" cy="5937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75" name="Google Shape;275;p34"/>
          <p:cNvSpPr txBox="1"/>
          <p:nvPr/>
        </p:nvSpPr>
        <p:spPr>
          <a:xfrm>
            <a:off x="1472580" y="3828914"/>
            <a:ext cx="2900159" cy="13965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9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12. Turvallisuus </a:t>
            </a:r>
            <a:endParaRPr/>
          </a:p>
          <a:p>
            <a:pPr indent="-128588" lvl="0" marL="128588" marR="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825"/>
              <a:buFont typeface="Arial"/>
              <a:buChar char="•"/>
            </a:pPr>
            <a:r>
              <a:rPr b="0" lang="fi-FI" sz="825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Sisäisen turvallisuuden rahasto</a:t>
            </a:r>
            <a:endParaRPr/>
          </a:p>
          <a:p>
            <a:pPr indent="-128588" lvl="0" marL="128588" marR="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825"/>
              <a:buFont typeface="Arial"/>
              <a:buChar char="•"/>
            </a:pPr>
            <a:r>
              <a:rPr b="0" lang="fi-FI" sz="825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Ydinvoimaloiden käytöstäpoisto Liettuassa</a:t>
            </a:r>
            <a:endParaRPr/>
          </a:p>
          <a:p>
            <a:pPr indent="-128588" lvl="0" marL="128588" marR="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825"/>
              <a:buFont typeface="Arial"/>
              <a:buChar char="•"/>
            </a:pPr>
            <a:r>
              <a:rPr b="0" lang="fi-FI" sz="825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Ydinturvallisuus ja ydinvoimalaitosten käytöstäpoisto </a:t>
            </a:r>
            <a:br>
              <a:rPr b="0" lang="fi-FI" sz="825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0" lang="fi-FI" sz="825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(ml. Bulgaria ja Slovakia)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9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13. Puolustus </a:t>
            </a:r>
            <a:endParaRPr/>
          </a:p>
          <a:p>
            <a:pPr indent="-128588" lvl="0" marL="128588" marR="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825"/>
              <a:buFont typeface="Arial"/>
              <a:buChar char="•"/>
            </a:pPr>
            <a:r>
              <a:rPr b="0" lang="fi-FI" sz="825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Euroopan puolustusrahasto</a:t>
            </a:r>
            <a:endParaRPr/>
          </a:p>
          <a:p>
            <a:pPr indent="-128588" lvl="0" marL="128588" marR="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825"/>
              <a:buFont typeface="Arial"/>
              <a:buChar char="•"/>
            </a:pPr>
            <a:r>
              <a:rPr b="0" lang="fi-FI" sz="825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Verkkojen Eurooppa -väline – sotilaallinen liikkuvuus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9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14. Kriisitoiminta</a:t>
            </a:r>
            <a:endParaRPr/>
          </a:p>
          <a:p>
            <a:pPr indent="-128588" lvl="0" marL="128588" marR="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825"/>
              <a:buFont typeface="Arial"/>
              <a:buChar char="•"/>
            </a:pPr>
            <a:r>
              <a:rPr b="0" lang="fi-FI" sz="825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Unionin pelastuspalvelumekanismi (rescEU)</a:t>
            </a:r>
            <a:endParaRPr/>
          </a:p>
        </p:txBody>
      </p:sp>
      <p:sp>
        <p:nvSpPr>
          <p:cNvPr id="276" name="Google Shape;276;p34"/>
          <p:cNvSpPr txBox="1"/>
          <p:nvPr/>
        </p:nvSpPr>
        <p:spPr>
          <a:xfrm>
            <a:off x="1996474" y="3359026"/>
            <a:ext cx="235950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10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 TURVALLISUUS JA PUOLUSTUS</a:t>
            </a:r>
            <a:endParaRPr/>
          </a:p>
        </p:txBody>
      </p:sp>
      <p:sp>
        <p:nvSpPr>
          <p:cNvPr id="277" name="Google Shape;277;p34"/>
          <p:cNvSpPr/>
          <p:nvPr/>
        </p:nvSpPr>
        <p:spPr>
          <a:xfrm>
            <a:off x="7409779" y="2209635"/>
            <a:ext cx="574086" cy="574086"/>
          </a:xfrm>
          <a:prstGeom prst="ellipse">
            <a:avLst/>
          </a:prstGeom>
          <a:solidFill>
            <a:srgbClr val="8F00B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35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78" name="Google Shape;278;p34"/>
          <p:cNvSpPr txBox="1"/>
          <p:nvPr/>
        </p:nvSpPr>
        <p:spPr>
          <a:xfrm>
            <a:off x="7002270" y="2256490"/>
            <a:ext cx="1404156" cy="4385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52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Euroopan</a:t>
            </a:r>
            <a:br>
              <a:rPr b="0" lang="fi-FI" sz="525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1" lang="fi-FI" sz="52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raja- ja</a:t>
            </a:r>
            <a:br>
              <a:rPr b="0" lang="fi-FI" sz="525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1" lang="fi-FI" sz="52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merivartiovirasto</a:t>
            </a:r>
            <a:br>
              <a:rPr b="0" lang="fi-FI" sz="135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1" lang="fi-FI" sz="67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(Frontex)</a:t>
            </a:r>
            <a:endParaRPr/>
          </a:p>
        </p:txBody>
      </p:sp>
      <p:sp>
        <p:nvSpPr>
          <p:cNvPr id="279" name="Google Shape;279;p34"/>
          <p:cNvSpPr txBox="1"/>
          <p:nvPr/>
        </p:nvSpPr>
        <p:spPr>
          <a:xfrm>
            <a:off x="4709423" y="5079440"/>
            <a:ext cx="3361617" cy="1962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i-FI" sz="675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* Euroopan rauhanrahasto ei sisälly talousarvioon eikä rahoituskehykseen. </a:t>
            </a:r>
            <a:endParaRPr/>
          </a:p>
        </p:txBody>
      </p:sp>
      <p:sp>
        <p:nvSpPr>
          <p:cNvPr id="280" name="Google Shape;280;p34"/>
          <p:cNvSpPr/>
          <p:nvPr/>
        </p:nvSpPr>
        <p:spPr>
          <a:xfrm>
            <a:off x="4071093" y="4361258"/>
            <a:ext cx="632926" cy="632926"/>
          </a:xfrm>
          <a:prstGeom prst="ellipse">
            <a:avLst/>
          </a:prstGeom>
          <a:solidFill>
            <a:srgbClr val="0079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35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81" name="Google Shape;281;p34"/>
          <p:cNvSpPr txBox="1"/>
          <p:nvPr/>
        </p:nvSpPr>
        <p:spPr>
          <a:xfrm>
            <a:off x="3685477" y="4471858"/>
            <a:ext cx="1404156" cy="4385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Euroopan</a:t>
            </a:r>
            <a:br>
              <a:rPr b="0" lang="fi-FI" sz="135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1" lang="fi-FI" sz="7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rauhan-</a:t>
            </a:r>
            <a:br>
              <a:rPr b="0" lang="fi-FI" sz="135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1" lang="fi-FI" sz="7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rahasto</a:t>
            </a:r>
            <a:endParaRPr/>
          </a:p>
        </p:txBody>
      </p:sp>
      <p:sp>
        <p:nvSpPr>
          <p:cNvPr id="282" name="Google Shape;282;p34"/>
          <p:cNvSpPr/>
          <p:nvPr/>
        </p:nvSpPr>
        <p:spPr>
          <a:xfrm>
            <a:off x="4071093" y="5016798"/>
            <a:ext cx="632926" cy="632926"/>
          </a:xfrm>
          <a:prstGeom prst="ellipse">
            <a:avLst/>
          </a:prstGeom>
          <a:solidFill>
            <a:srgbClr val="0079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35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83" name="Google Shape;283;p34"/>
          <p:cNvSpPr txBox="1"/>
          <p:nvPr/>
        </p:nvSpPr>
        <p:spPr>
          <a:xfrm>
            <a:off x="3685476" y="5176482"/>
            <a:ext cx="1404156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Hätäapu-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7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varaus</a:t>
            </a:r>
            <a:endParaRPr/>
          </a:p>
        </p:txBody>
      </p:sp>
      <p:sp>
        <p:nvSpPr>
          <p:cNvPr id="284" name="Google Shape;284;p34"/>
          <p:cNvSpPr/>
          <p:nvPr/>
        </p:nvSpPr>
        <p:spPr>
          <a:xfrm>
            <a:off x="4021536" y="2471471"/>
            <a:ext cx="693975" cy="693975"/>
          </a:xfrm>
          <a:prstGeom prst="ellipse">
            <a:avLst/>
          </a:prstGeom>
          <a:solidFill>
            <a:srgbClr val="00A3A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35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85" name="Google Shape;285;p34"/>
          <p:cNvSpPr txBox="1"/>
          <p:nvPr/>
        </p:nvSpPr>
        <p:spPr>
          <a:xfrm>
            <a:off x="4820952" y="3568214"/>
            <a:ext cx="2914976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9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15. Ulkosuhteet* </a:t>
            </a:r>
            <a:endParaRPr/>
          </a:p>
          <a:p>
            <a:pPr indent="-128588" lvl="0" marL="128588" marR="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825"/>
              <a:buFont typeface="Arial"/>
              <a:buChar char="•"/>
            </a:pPr>
            <a:r>
              <a:rPr b="0" lang="fi-FI" sz="825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Naapuruus-, kehitys- ja kansainvälisen yhteistyön väline</a:t>
            </a:r>
            <a:br>
              <a:rPr b="0" lang="fi-FI" sz="825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0" lang="fi-FI" sz="825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(myös muuttoliikkeen ulkoiset näkökohdat)</a:t>
            </a:r>
            <a:endParaRPr/>
          </a:p>
          <a:p>
            <a:pPr indent="-128588" lvl="0" marL="128588" marR="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825"/>
              <a:buFont typeface="Arial"/>
              <a:buChar char="•"/>
            </a:pPr>
            <a:r>
              <a:rPr b="0" lang="fi-FI" sz="825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Humanitaarinen apu</a:t>
            </a:r>
            <a:endParaRPr/>
          </a:p>
          <a:p>
            <a:pPr indent="-128588" lvl="0" marL="128588" marR="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825"/>
              <a:buFont typeface="Arial"/>
              <a:buChar char="•"/>
            </a:pPr>
            <a:r>
              <a:rPr b="0" lang="fi-FI" sz="825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Yhteinen ulko- ja turvallisuuspolitiikka</a:t>
            </a:r>
            <a:endParaRPr b="1" sz="825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28588" lvl="0" marL="128588" marR="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825"/>
              <a:buFont typeface="Arial"/>
              <a:buChar char="•"/>
            </a:pPr>
            <a:r>
              <a:rPr b="0" lang="fi-FI" sz="825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Yhteistyö merentakaisten maiden ja alueiden kanssa</a:t>
            </a:r>
            <a:br>
              <a:rPr b="0" lang="fi-FI" sz="825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0" lang="fi-FI" sz="825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(mukaan lukien Grönlanti)</a:t>
            </a:r>
            <a:endParaRPr/>
          </a:p>
          <a:p>
            <a:pPr indent="-128588" lvl="0" marL="128588" marR="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900"/>
              <a:buFont typeface="Arial"/>
              <a:buChar char="•"/>
            </a:pPr>
            <a:r>
              <a:rPr b="1" lang="fi-FI" sz="9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16.Liittymistä valmisteleva tuki</a:t>
            </a:r>
            <a:endParaRPr/>
          </a:p>
          <a:p>
            <a:pPr indent="-128588" lvl="0" marL="128588" marR="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825"/>
              <a:buFont typeface="Arial"/>
              <a:buChar char="•"/>
            </a:pPr>
            <a:r>
              <a:rPr b="0" lang="fi-FI" sz="825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Liittymistä valmisteleva tuki </a:t>
            </a:r>
            <a:endParaRPr/>
          </a:p>
        </p:txBody>
      </p:sp>
      <p:sp>
        <p:nvSpPr>
          <p:cNvPr id="286" name="Google Shape;286;p34"/>
          <p:cNvSpPr txBox="1"/>
          <p:nvPr/>
        </p:nvSpPr>
        <p:spPr>
          <a:xfrm>
            <a:off x="5344846" y="3106333"/>
            <a:ext cx="235950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10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VI NAAPURIALUEET JA</a:t>
            </a:r>
            <a:br>
              <a:rPr b="0" lang="fi-FI" sz="135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1" lang="fi-FI" sz="10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MUU MAAILMA </a:t>
            </a:r>
            <a:endParaRPr/>
          </a:p>
        </p:txBody>
      </p:sp>
      <p:sp>
        <p:nvSpPr>
          <p:cNvPr id="287" name="Google Shape;287;p34"/>
          <p:cNvSpPr txBox="1"/>
          <p:nvPr/>
        </p:nvSpPr>
        <p:spPr>
          <a:xfrm>
            <a:off x="3747455" y="2596643"/>
            <a:ext cx="124213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4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25 % ilmastotoimien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4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valtavirtaistamiseen</a:t>
            </a:r>
            <a:br>
              <a:rPr b="0" lang="fi-FI" sz="45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1" lang="fi-FI" sz="4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koko EU:n</a:t>
            </a:r>
            <a:br>
              <a:rPr b="0" lang="fi-FI" sz="45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1" lang="fi-FI" sz="4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talousarviossa</a:t>
            </a:r>
            <a:endParaRPr/>
          </a:p>
        </p:txBody>
      </p:sp>
      <p:sp>
        <p:nvSpPr>
          <p:cNvPr id="288" name="Google Shape;288;p34"/>
          <p:cNvSpPr txBox="1"/>
          <p:nvPr/>
        </p:nvSpPr>
        <p:spPr>
          <a:xfrm>
            <a:off x="1277634" y="944724"/>
            <a:ext cx="6723366" cy="3240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9081" lvl="0" marL="269081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1650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Poliittisten painopisteiden toteuttaminen (4)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35"/>
          <p:cNvSpPr txBox="1"/>
          <p:nvPr/>
        </p:nvSpPr>
        <p:spPr>
          <a:xfrm>
            <a:off x="1277634" y="944724"/>
            <a:ext cx="6723366" cy="3240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9081" lvl="0" marL="269081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1650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Painopisteiden ja resurssien yhteensovittaminen</a:t>
            </a:r>
            <a:endParaRPr/>
          </a:p>
          <a:p>
            <a:pPr indent="-269081" lvl="0" marL="269081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i-FI" sz="1650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Tasapainottaminen ja oikeudenmukaisuus</a:t>
            </a:r>
            <a:endParaRPr/>
          </a:p>
        </p:txBody>
      </p:sp>
      <p:sp>
        <p:nvSpPr>
          <p:cNvPr id="295" name="Google Shape;295;p35"/>
          <p:cNvSpPr txBox="1"/>
          <p:nvPr/>
        </p:nvSpPr>
        <p:spPr>
          <a:xfrm>
            <a:off x="6216606" y="4888560"/>
            <a:ext cx="1514364" cy="20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fi-FI" sz="7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Lähde: </a:t>
            </a:r>
            <a:r>
              <a:rPr b="0" lang="fi-FI" sz="7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Euroopan komissio</a:t>
            </a:r>
            <a:endParaRPr b="0" sz="7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35"/>
          <p:cNvSpPr txBox="1"/>
          <p:nvPr/>
        </p:nvSpPr>
        <p:spPr>
          <a:xfrm>
            <a:off x="6216606" y="4683201"/>
            <a:ext cx="156617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i-FI" sz="675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*Mukautettu vuoden 1995 laajentumisen perusteella</a:t>
            </a:r>
            <a:endParaRPr/>
          </a:p>
        </p:txBody>
      </p:sp>
      <p:pic>
        <p:nvPicPr>
          <p:cNvPr id="297" name="Google Shape;297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03279" y="2294874"/>
            <a:ext cx="4340181" cy="2754306"/>
          </a:xfrm>
          <a:prstGeom prst="rect">
            <a:avLst/>
          </a:prstGeom>
          <a:noFill/>
          <a:ln>
            <a:noFill/>
          </a:ln>
        </p:spPr>
      </p:pic>
      <p:sp>
        <p:nvSpPr>
          <p:cNvPr id="298" name="Google Shape;298;p35"/>
          <p:cNvSpPr txBox="1"/>
          <p:nvPr/>
        </p:nvSpPr>
        <p:spPr>
          <a:xfrm>
            <a:off x="2181233" y="2663444"/>
            <a:ext cx="2430270" cy="20774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952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i-FI" sz="825">
                <a:solidFill>
                  <a:srgbClr val="C2D341"/>
                </a:solidFill>
                <a:latin typeface="Arial"/>
                <a:ea typeface="Arial"/>
                <a:cs typeface="Arial"/>
                <a:sym typeface="Arial"/>
              </a:rPr>
              <a:t>Yhteinen maatalous- ja kalastuspolitiikka</a:t>
            </a:r>
            <a:r>
              <a:rPr b="0" lang="fi-FI" sz="135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/>
          </a:p>
        </p:txBody>
      </p:sp>
      <p:sp>
        <p:nvSpPr>
          <p:cNvPr id="299" name="Google Shape;299;p35"/>
          <p:cNvSpPr txBox="1"/>
          <p:nvPr/>
        </p:nvSpPr>
        <p:spPr>
          <a:xfrm>
            <a:off x="1893737" y="3324135"/>
            <a:ext cx="2195226" cy="2539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952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i-FI" sz="825">
                <a:solidFill>
                  <a:srgbClr val="39C78E"/>
                </a:solidFill>
                <a:latin typeface="Arial"/>
                <a:ea typeface="Arial"/>
                <a:cs typeface="Arial"/>
                <a:sym typeface="Arial"/>
              </a:rPr>
              <a:t>Taloudellinen, sosiaalinen ja alueellinen koheesio</a:t>
            </a:r>
            <a:endParaRPr/>
          </a:p>
        </p:txBody>
      </p:sp>
      <p:sp>
        <p:nvSpPr>
          <p:cNvPr id="300" name="Google Shape;300;p35"/>
          <p:cNvSpPr txBox="1"/>
          <p:nvPr/>
        </p:nvSpPr>
        <p:spPr>
          <a:xfrm>
            <a:off x="2687245" y="4008917"/>
            <a:ext cx="1418248" cy="12695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952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i-FI" sz="82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Muut ohjelmat</a:t>
            </a:r>
            <a:endParaRPr/>
          </a:p>
        </p:txBody>
      </p:sp>
      <p:sp>
        <p:nvSpPr>
          <p:cNvPr id="301" name="Google Shape;301;p35"/>
          <p:cNvSpPr txBox="1"/>
          <p:nvPr/>
        </p:nvSpPr>
        <p:spPr>
          <a:xfrm>
            <a:off x="2828616" y="4509121"/>
            <a:ext cx="744753" cy="12695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952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i-FI" sz="825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rPr>
              <a:t>Hallinto</a:t>
            </a:r>
            <a:endParaRPr/>
          </a:p>
        </p:txBody>
      </p:sp>
      <p:sp>
        <p:nvSpPr>
          <p:cNvPr id="302" name="Google Shape;302;p35"/>
          <p:cNvSpPr txBox="1"/>
          <p:nvPr/>
        </p:nvSpPr>
        <p:spPr>
          <a:xfrm rot="-2700000">
            <a:off x="1338941" y="5156858"/>
            <a:ext cx="547992" cy="12125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lang="fi-FI" sz="788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1988–1992</a:t>
            </a:r>
            <a:endParaRPr/>
          </a:p>
        </p:txBody>
      </p:sp>
      <p:sp>
        <p:nvSpPr>
          <p:cNvPr id="303" name="Google Shape;303;p35"/>
          <p:cNvSpPr txBox="1"/>
          <p:nvPr/>
        </p:nvSpPr>
        <p:spPr>
          <a:xfrm rot="-2700000">
            <a:off x="1942867" y="5156858"/>
            <a:ext cx="547992" cy="12125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lang="fi-FI" sz="788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1993–1999</a:t>
            </a:r>
            <a:endParaRPr/>
          </a:p>
        </p:txBody>
      </p:sp>
      <p:sp>
        <p:nvSpPr>
          <p:cNvPr id="304" name="Google Shape;304;p35"/>
          <p:cNvSpPr txBox="1"/>
          <p:nvPr/>
        </p:nvSpPr>
        <p:spPr>
          <a:xfrm rot="-2700000">
            <a:off x="2546794" y="5170040"/>
            <a:ext cx="585278" cy="12125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lang="fi-FI" sz="788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1995–1999*</a:t>
            </a:r>
            <a:endParaRPr/>
          </a:p>
        </p:txBody>
      </p:sp>
      <p:sp>
        <p:nvSpPr>
          <p:cNvPr id="305" name="Google Shape;305;p35"/>
          <p:cNvSpPr txBox="1"/>
          <p:nvPr/>
        </p:nvSpPr>
        <p:spPr>
          <a:xfrm rot="-2700000">
            <a:off x="3188004" y="5156858"/>
            <a:ext cx="547992" cy="12125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lang="fi-FI" sz="788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2000–2006</a:t>
            </a:r>
            <a:endParaRPr/>
          </a:p>
        </p:txBody>
      </p:sp>
      <p:sp>
        <p:nvSpPr>
          <p:cNvPr id="306" name="Google Shape;306;p35"/>
          <p:cNvSpPr txBox="1"/>
          <p:nvPr/>
        </p:nvSpPr>
        <p:spPr>
          <a:xfrm rot="-2700000">
            <a:off x="3791930" y="5156858"/>
            <a:ext cx="547992" cy="12125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lang="fi-FI" sz="788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2007–2013</a:t>
            </a:r>
            <a:endParaRPr/>
          </a:p>
        </p:txBody>
      </p:sp>
      <p:sp>
        <p:nvSpPr>
          <p:cNvPr id="307" name="Google Shape;307;p35"/>
          <p:cNvSpPr txBox="1"/>
          <p:nvPr/>
        </p:nvSpPr>
        <p:spPr>
          <a:xfrm rot="-2700000">
            <a:off x="4395855" y="5156858"/>
            <a:ext cx="547992" cy="12125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lang="fi-FI" sz="788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2014–2020</a:t>
            </a:r>
            <a:endParaRPr/>
          </a:p>
        </p:txBody>
      </p:sp>
      <p:sp>
        <p:nvSpPr>
          <p:cNvPr id="308" name="Google Shape;308;p35"/>
          <p:cNvSpPr txBox="1"/>
          <p:nvPr/>
        </p:nvSpPr>
        <p:spPr>
          <a:xfrm rot="-2700000">
            <a:off x="4999778" y="5156858"/>
            <a:ext cx="547992" cy="12125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lang="fi-FI" sz="788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2021–2027</a:t>
            </a:r>
            <a:endParaRPr b="0" sz="788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p35"/>
          <p:cNvSpPr/>
          <p:nvPr/>
        </p:nvSpPr>
        <p:spPr>
          <a:xfrm>
            <a:off x="1871700" y="1862827"/>
            <a:ext cx="5859270" cy="2539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1050">
                <a:solidFill>
                  <a:srgbClr val="00A3A0"/>
                </a:solidFill>
                <a:latin typeface="Arial"/>
                <a:ea typeface="Arial"/>
                <a:cs typeface="Arial"/>
                <a:sym typeface="Arial"/>
              </a:rPr>
              <a:t>Keskeisten toimintalohkojen kehitys EU:n talousarviossa</a:t>
            </a:r>
            <a:endParaRPr b="0" sz="1050">
              <a:solidFill>
                <a:srgbClr val="00A3A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36"/>
          <p:cNvSpPr txBox="1"/>
          <p:nvPr/>
        </p:nvSpPr>
        <p:spPr>
          <a:xfrm>
            <a:off x="1277634" y="944724"/>
            <a:ext cx="6723366" cy="3240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9081" lvl="0" marL="269081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1650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Keskittyminen EU:n tason lisäarvoon</a:t>
            </a:r>
            <a:endParaRPr b="1" sz="1650">
              <a:solidFill>
                <a:srgbClr val="606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9081" lvl="0" marL="269081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i-FI" sz="1650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Painopistealueiden lujittaminen</a:t>
            </a:r>
            <a:endParaRPr/>
          </a:p>
        </p:txBody>
      </p:sp>
      <p:sp>
        <p:nvSpPr>
          <p:cNvPr id="316" name="Google Shape;316;p36"/>
          <p:cNvSpPr txBox="1"/>
          <p:nvPr/>
        </p:nvSpPr>
        <p:spPr>
          <a:xfrm>
            <a:off x="5544108" y="4518668"/>
            <a:ext cx="2268252" cy="6232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fi-FI" sz="6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Huom. </a:t>
            </a:r>
            <a:r>
              <a:rPr b="0" lang="fi-FI" sz="6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Verrattuna vuosia 2014–2020 koskevaan monivuotiseen rahoituskehykseen 27 jäsenvaltion EU:ssa. Sisältää Euroopan kehitysrahaston.</a:t>
            </a:r>
            <a:endParaRPr b="0" sz="67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1" sz="67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fi-FI" sz="7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Lähde: </a:t>
            </a:r>
            <a:r>
              <a:rPr b="0" lang="fi-FI" sz="7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Euroopan komissio</a:t>
            </a:r>
            <a:endParaRPr b="0" sz="7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17" name="Google Shape;317;p36"/>
          <p:cNvGrpSpPr/>
          <p:nvPr/>
        </p:nvGrpSpPr>
        <p:grpSpPr>
          <a:xfrm>
            <a:off x="1331640" y="1785199"/>
            <a:ext cx="3996444" cy="3425999"/>
            <a:chOff x="2310964" y="805219"/>
            <a:chExt cx="5328592" cy="4567998"/>
          </a:xfrm>
        </p:grpSpPr>
        <p:pic>
          <p:nvPicPr>
            <p:cNvPr id="318" name="Google Shape;318;p36"/>
            <p:cNvPicPr preferRelativeResize="0"/>
            <p:nvPr/>
          </p:nvPicPr>
          <p:blipFill rotWithShape="1">
            <a:blip r:embed="rId3">
              <a:alphaModFix/>
            </a:blip>
            <a:srcRect b="18569" l="13457" r="8026" t="6565"/>
            <a:stretch/>
          </p:blipFill>
          <p:spPr>
            <a:xfrm>
              <a:off x="2411760" y="805219"/>
              <a:ext cx="4869322" cy="4567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9" name="Google Shape;319;p36"/>
            <p:cNvSpPr txBox="1"/>
            <p:nvPr/>
          </p:nvSpPr>
          <p:spPr>
            <a:xfrm>
              <a:off x="2310964" y="1484784"/>
              <a:ext cx="2333044" cy="3251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i-FI" sz="75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Tutkimus, innovointi ja digitaalitalous</a:t>
              </a:r>
              <a:endParaRPr b="1" sz="750">
                <a:solidFill>
                  <a:srgbClr val="FFD62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0" name="Google Shape;320;p36"/>
            <p:cNvSpPr txBox="1"/>
            <p:nvPr/>
          </p:nvSpPr>
          <p:spPr>
            <a:xfrm>
              <a:off x="2731858" y="1813331"/>
              <a:ext cx="1912150" cy="3251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i-FI" sz="75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Nuoriso</a:t>
              </a:r>
              <a:endParaRPr b="1" sz="750">
                <a:solidFill>
                  <a:srgbClr val="FFD62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1" name="Google Shape;321;p36"/>
            <p:cNvSpPr txBox="1"/>
            <p:nvPr/>
          </p:nvSpPr>
          <p:spPr>
            <a:xfrm>
              <a:off x="2587957" y="2173371"/>
              <a:ext cx="2056051" cy="3251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i-FI" sz="75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Life – Ilmasto- ja ympäristötoimet</a:t>
              </a:r>
              <a:endParaRPr b="1" sz="750">
                <a:solidFill>
                  <a:srgbClr val="FFD62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2" name="Google Shape;322;p36"/>
            <p:cNvSpPr txBox="1"/>
            <p:nvPr/>
          </p:nvSpPr>
          <p:spPr>
            <a:xfrm>
              <a:off x="2411760" y="2564904"/>
              <a:ext cx="2238359" cy="3251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i-FI" sz="75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Muuttoliike ja rajavalvonta</a:t>
              </a:r>
              <a:endParaRPr b="1" sz="750">
                <a:solidFill>
                  <a:srgbClr val="FFD62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3" name="Google Shape;323;p36"/>
            <p:cNvSpPr txBox="1"/>
            <p:nvPr/>
          </p:nvSpPr>
          <p:spPr>
            <a:xfrm>
              <a:off x="2745342" y="2928350"/>
              <a:ext cx="1912150" cy="3251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i-FI" sz="75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Turvallisuus</a:t>
              </a:r>
              <a:endParaRPr b="1" sz="750">
                <a:solidFill>
                  <a:srgbClr val="FFD62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36"/>
            <p:cNvSpPr txBox="1"/>
            <p:nvPr/>
          </p:nvSpPr>
          <p:spPr>
            <a:xfrm>
              <a:off x="2411760" y="3194214"/>
              <a:ext cx="2238399" cy="4913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i-FI" sz="75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Ulkosuhteet</a:t>
              </a:r>
              <a:endParaRPr b="1" sz="750">
                <a:solidFill>
                  <a:srgbClr val="FFD62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5" name="Google Shape;325;p36"/>
            <p:cNvSpPr txBox="1"/>
            <p:nvPr/>
          </p:nvSpPr>
          <p:spPr>
            <a:xfrm>
              <a:off x="5113182" y="1484784"/>
              <a:ext cx="682954" cy="3251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i-FI" sz="75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x 1,6</a:t>
              </a:r>
              <a:endParaRPr b="1" sz="750">
                <a:solidFill>
                  <a:srgbClr val="FFD62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6" name="Google Shape;326;p36"/>
            <p:cNvSpPr txBox="1"/>
            <p:nvPr/>
          </p:nvSpPr>
          <p:spPr>
            <a:xfrm>
              <a:off x="5113182" y="1855964"/>
              <a:ext cx="682954" cy="3251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i-FI" sz="75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x 2,2</a:t>
              </a:r>
              <a:endParaRPr b="1" sz="750">
                <a:solidFill>
                  <a:srgbClr val="FFD62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7" name="Google Shape;327;p36"/>
            <p:cNvSpPr txBox="1"/>
            <p:nvPr/>
          </p:nvSpPr>
          <p:spPr>
            <a:xfrm>
              <a:off x="5113182" y="2204863"/>
              <a:ext cx="682954" cy="3251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i-FI" sz="75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x 1,7</a:t>
              </a:r>
              <a:endParaRPr b="1" sz="750">
                <a:solidFill>
                  <a:srgbClr val="FFD62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8" name="Google Shape;328;p36"/>
            <p:cNvSpPr txBox="1"/>
            <p:nvPr/>
          </p:nvSpPr>
          <p:spPr>
            <a:xfrm>
              <a:off x="5113182" y="2527795"/>
              <a:ext cx="682954" cy="3251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i-FI" sz="75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x 2,6</a:t>
              </a:r>
              <a:endParaRPr b="1" sz="750">
                <a:solidFill>
                  <a:srgbClr val="FFD62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9" name="Google Shape;329;p36"/>
            <p:cNvSpPr txBox="1"/>
            <p:nvPr/>
          </p:nvSpPr>
          <p:spPr>
            <a:xfrm>
              <a:off x="5113182" y="2924944"/>
              <a:ext cx="682954" cy="3251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i-FI" sz="75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x 1,8</a:t>
              </a:r>
              <a:endParaRPr b="1" sz="750">
                <a:solidFill>
                  <a:srgbClr val="FFD62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0" name="Google Shape;330;p36"/>
            <p:cNvSpPr txBox="1"/>
            <p:nvPr/>
          </p:nvSpPr>
          <p:spPr>
            <a:xfrm>
              <a:off x="5047268" y="3717033"/>
              <a:ext cx="2094326" cy="2880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i-FI" sz="675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Lisäys yhteensä = +109 miljardia euroa </a:t>
              </a:r>
              <a:endParaRPr b="1" sz="675">
                <a:solidFill>
                  <a:srgbClr val="FFD62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1" name="Google Shape;331;p36"/>
            <p:cNvSpPr txBox="1"/>
            <p:nvPr/>
          </p:nvSpPr>
          <p:spPr>
            <a:xfrm>
              <a:off x="5047268" y="4981683"/>
              <a:ext cx="2094383" cy="2880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i-FI" sz="675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Lisäys yhteensä = +114 miljardia euroa </a:t>
              </a:r>
              <a:endParaRPr b="1" sz="675">
                <a:solidFill>
                  <a:srgbClr val="FFD62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2" name="Google Shape;332;p36"/>
            <p:cNvSpPr txBox="1"/>
            <p:nvPr/>
          </p:nvSpPr>
          <p:spPr>
            <a:xfrm>
              <a:off x="5113182" y="3247875"/>
              <a:ext cx="682954" cy="3251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i-FI" sz="75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x 1,3</a:t>
              </a:r>
              <a:endParaRPr b="1" sz="750">
                <a:solidFill>
                  <a:srgbClr val="FFD62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3" name="Google Shape;333;p36"/>
            <p:cNvSpPr txBox="1"/>
            <p:nvPr/>
          </p:nvSpPr>
          <p:spPr>
            <a:xfrm>
              <a:off x="2411760" y="4077072"/>
              <a:ext cx="2232248" cy="4913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i-FI" sz="675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Ilmastotoimien valtavirtaistaminen,</a:t>
              </a:r>
              <a:endParaRPr/>
            </a:p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fi-FI" sz="675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joka edistää ilmastotavoitteiden saavuttamista</a:t>
              </a:r>
              <a:endParaRPr/>
            </a:p>
          </p:txBody>
        </p:sp>
        <p:sp>
          <p:nvSpPr>
            <p:cNvPr id="334" name="Google Shape;334;p36"/>
            <p:cNvSpPr txBox="1"/>
            <p:nvPr/>
          </p:nvSpPr>
          <p:spPr>
            <a:xfrm>
              <a:off x="2411760" y="4449843"/>
              <a:ext cx="2237643" cy="4913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i-FI" sz="6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20 %</a:t>
              </a:r>
              <a:r>
                <a:rPr b="0" lang="fi-FI" sz="6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monivuotisesta rahoituskehyksestä</a:t>
              </a:r>
              <a:br>
                <a:rPr b="0" lang="fi-FI" sz="1350">
                  <a:solidFill>
                    <a:srgbClr val="000000"/>
                  </a:solidFill>
                  <a:latin typeface="Verdana"/>
                  <a:ea typeface="Verdana"/>
                  <a:cs typeface="Verdana"/>
                  <a:sym typeface="Verdana"/>
                </a:rPr>
              </a:br>
              <a:r>
                <a:rPr b="0" lang="fi-FI" sz="6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2014–2020, EU28 = </a:t>
              </a:r>
              <a:r>
                <a:rPr b="1" lang="fi-FI" sz="6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206 miljardia euroa </a:t>
              </a:r>
              <a:endParaRPr b="0" sz="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5" name="Google Shape;335;p36"/>
            <p:cNvSpPr txBox="1"/>
            <p:nvPr/>
          </p:nvSpPr>
          <p:spPr>
            <a:xfrm>
              <a:off x="5113125" y="4449843"/>
              <a:ext cx="2526431" cy="4913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i-FI" sz="6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25 %</a:t>
              </a:r>
              <a:r>
                <a:rPr b="0" lang="fi-FI" sz="6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monivuotisesta rahoituskehyksestä</a:t>
              </a:r>
              <a:br>
                <a:rPr b="0" lang="fi-FI" sz="1350">
                  <a:solidFill>
                    <a:srgbClr val="000000"/>
                  </a:solidFill>
                  <a:latin typeface="Verdana"/>
                  <a:ea typeface="Verdana"/>
                  <a:cs typeface="Verdana"/>
                  <a:sym typeface="Verdana"/>
                </a:rPr>
              </a:br>
              <a:r>
                <a:rPr b="0" lang="fi-FI" sz="6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2021–2027, EU27 = </a:t>
              </a:r>
              <a:r>
                <a:rPr b="1" lang="fi-FI" sz="6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320 miljardia euroa </a:t>
              </a:r>
              <a:endParaRPr b="0" sz="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6" name="Google Shape;336;p36"/>
            <p:cNvSpPr txBox="1"/>
            <p:nvPr/>
          </p:nvSpPr>
          <p:spPr>
            <a:xfrm>
              <a:off x="5113182" y="4149080"/>
              <a:ext cx="682954" cy="3251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i-FI" sz="75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x 1,6</a:t>
              </a:r>
              <a:endParaRPr b="1" sz="750">
                <a:solidFill>
                  <a:srgbClr val="FFD62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7" name="Google Shape;337;p36"/>
            <p:cNvSpPr txBox="1"/>
            <p:nvPr/>
          </p:nvSpPr>
          <p:spPr>
            <a:xfrm>
              <a:off x="5180130" y="980728"/>
              <a:ext cx="1912150" cy="3251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fi-FI" sz="75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Lisäys EU:n uudessa pitkän aikavälin talousarviossa</a:t>
              </a:r>
              <a:endParaRPr b="1" i="1" sz="750">
                <a:solidFill>
                  <a:srgbClr val="FFD62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4_Blank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BC323"/>
      </a:accent1>
      <a:accent2>
        <a:srgbClr val="8CBCCC"/>
      </a:accent2>
      <a:accent3>
        <a:srgbClr val="FEDE96"/>
      </a:accent3>
      <a:accent4>
        <a:srgbClr val="000000"/>
      </a:accent4>
      <a:accent5>
        <a:srgbClr val="FFFFFF"/>
      </a:accent5>
      <a:accent6>
        <a:srgbClr val="808080"/>
      </a:accent6>
      <a:hlink>
        <a:srgbClr val="8CBCCC"/>
      </a:hlink>
      <a:folHlink>
        <a:srgbClr val="FBC32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